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7561263" cy="106934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i1ZhGhVek5l20HlPe0DrdA0w+y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40E297-D7B3-4F38-9A4F-75C43C70D175}">
  <a:tblStyle styleId="{5C40E297-D7B3-4F38-9A4F-75C43C70D175}"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0D4185A-B3B3-43B7-AE3F-D75A86B4B8B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97EFC2F8-5029-4777-A145-6D1C678712FB}"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DC7C897-8B89-435B-9D43-68F203862373}" styleName="Table_3">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E8F1F5"/>
          </a:solidFill>
        </a:fill>
      </a:tcStyle>
    </a:wholeTbl>
    <a:band1H>
      <a:tcTxStyle b="off" i="off"/>
      <a:tcStyle>
        <a:tcBdr/>
        <a:fill>
          <a:solidFill>
            <a:srgbClr val="CEE2EA"/>
          </a:solidFill>
        </a:fill>
      </a:tcStyle>
    </a:band1H>
    <a:band2H>
      <a:tcTxStyle b="off" i="off"/>
      <a:tcStyle>
        <a:tcBdr/>
      </a:tcStyle>
    </a:band2H>
    <a:band1V>
      <a:tcTxStyle b="off" i="off"/>
      <a:tcStyle>
        <a:tcBdr/>
        <a:fill>
          <a:solidFill>
            <a:srgbClr val="CEE2EA"/>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E8F1F5"/>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2216" y="44"/>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7" y="8"/>
            <a:ext cx="3081800" cy="510501"/>
          </a:xfrm>
          <a:prstGeom prst="rect">
            <a:avLst/>
          </a:prstGeom>
          <a:noFill/>
          <a:ln>
            <a:noFill/>
          </a:ln>
        </p:spPr>
        <p:txBody>
          <a:bodyPr spcFirstLastPara="1" wrap="square" lIns="94300" tIns="47150" rIns="94300" bIns="4715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2271" y="8"/>
            <a:ext cx="3080140" cy="510501"/>
          </a:xfrm>
          <a:prstGeom prst="rect">
            <a:avLst/>
          </a:prstGeom>
          <a:noFill/>
          <a:ln>
            <a:noFill/>
          </a:ln>
        </p:spPr>
        <p:txBody>
          <a:bodyPr spcFirstLastPara="1" wrap="square" lIns="94300" tIns="47150" rIns="94300" bIns="47150" anchor="t"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200275" y="763588"/>
            <a:ext cx="2717800" cy="3844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910" y="4861251"/>
            <a:ext cx="5684247" cy="4609257"/>
          </a:xfrm>
          <a:prstGeom prst="rect">
            <a:avLst/>
          </a:prstGeom>
          <a:noFill/>
          <a:ln>
            <a:noFill/>
          </a:ln>
        </p:spPr>
        <p:txBody>
          <a:bodyPr spcFirstLastPara="1" wrap="square" lIns="94300" tIns="47150" rIns="94300" bIns="47150" anchor="t" anchorCtr="0">
            <a:noAutofit/>
          </a:bodyPr>
          <a:lstStyle>
            <a:lvl1pPr marL="457200" marR="0" lvl="0" indent="-228600" algn="l" rtl="0">
              <a:lnSpc>
                <a:spcPct val="100000"/>
              </a:lnSpc>
              <a:spcBef>
                <a:spcPts val="39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L="914400" marR="0" lvl="1" indent="-228600" algn="l" rtl="0">
              <a:lnSpc>
                <a:spcPct val="100000"/>
              </a:lnSpc>
              <a:spcBef>
                <a:spcPts val="39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2pPr>
            <a:lvl3pPr marL="1371600" marR="0" lvl="2" indent="-228600" algn="l" rtl="0">
              <a:lnSpc>
                <a:spcPct val="100000"/>
              </a:lnSpc>
              <a:spcBef>
                <a:spcPts val="39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3pPr>
            <a:lvl4pPr marL="1828800" marR="0" lvl="3" indent="-228600" algn="l" rtl="0">
              <a:lnSpc>
                <a:spcPct val="100000"/>
              </a:lnSpc>
              <a:spcBef>
                <a:spcPts val="39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4pPr>
            <a:lvl5pPr marL="2286000" marR="0" lvl="4" indent="-228600" algn="l" rtl="0">
              <a:lnSpc>
                <a:spcPct val="100000"/>
              </a:lnSpc>
              <a:spcBef>
                <a:spcPts val="39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7" y="9722479"/>
            <a:ext cx="3081800" cy="510501"/>
          </a:xfrm>
          <a:prstGeom prst="rect">
            <a:avLst/>
          </a:prstGeom>
          <a:noFill/>
          <a:ln>
            <a:noFill/>
          </a:ln>
        </p:spPr>
        <p:txBody>
          <a:bodyPr spcFirstLastPara="1" wrap="square" lIns="94300" tIns="47150" rIns="94300" bIns="47150"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2271" y="9722479"/>
            <a:ext cx="3080140" cy="510501"/>
          </a:xfrm>
          <a:prstGeom prst="rect">
            <a:avLst/>
          </a:prstGeom>
          <a:noFill/>
          <a:ln>
            <a:noFill/>
          </a:ln>
        </p:spPr>
        <p:txBody>
          <a:bodyPr spcFirstLastPara="1" wrap="square" lIns="94300" tIns="47150" rIns="94300" bIns="47150"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dk1"/>
                </a:solidFill>
                <a:latin typeface="Arial"/>
                <a:ea typeface="Arial"/>
                <a:cs typeface="Arial"/>
                <a:sym typeface="Arial"/>
              </a:rPr>
              <a:t>‹#›</a:t>
            </a:fld>
            <a:endParaRPr sz="11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4022271" y="9722479"/>
            <a:ext cx="3080140" cy="510501"/>
          </a:xfrm>
          <a:prstGeom prst="rect">
            <a:avLst/>
          </a:prstGeom>
          <a:noFill/>
          <a:ln>
            <a:noFill/>
          </a:ln>
        </p:spPr>
        <p:txBody>
          <a:bodyPr spcFirstLastPara="1" wrap="square" lIns="94300" tIns="47150" rIns="94300" bIns="47150" anchor="b" anchorCtr="0">
            <a:noAutofit/>
          </a:bodyPr>
          <a:lstStyle/>
          <a:p>
            <a:pPr marL="0" marR="0" lvl="0" indent="0" algn="r" rtl="0">
              <a:lnSpc>
                <a:spcPct val="100000"/>
              </a:lnSpc>
              <a:spcBef>
                <a:spcPts val="0"/>
              </a:spcBef>
              <a:spcAft>
                <a:spcPts val="0"/>
              </a:spcAft>
              <a:buSzPts val="1100"/>
              <a:buNone/>
            </a:pPr>
            <a:fld id="{00000000-1234-1234-1234-123412341234}" type="slidenum">
              <a:rPr lang="en-US" sz="1100" b="0" i="0" u="none" strike="noStrike" cap="none">
                <a:solidFill>
                  <a:schemeClr val="dk1"/>
                </a:solidFill>
                <a:latin typeface="Arial"/>
                <a:ea typeface="Arial"/>
                <a:cs typeface="Arial"/>
                <a:sym typeface="Arial"/>
              </a:rPr>
              <a:t>1</a:t>
            </a:fld>
            <a:endParaRPr sz="1100" b="0" i="0" u="none" strike="noStrike" cap="none">
              <a:solidFill>
                <a:schemeClr val="dk1"/>
              </a:solidFill>
              <a:latin typeface="Arial"/>
              <a:ea typeface="Arial"/>
              <a:cs typeface="Arial"/>
              <a:sym typeface="Arial"/>
            </a:endParaRPr>
          </a:p>
        </p:txBody>
      </p:sp>
      <p:sp>
        <p:nvSpPr>
          <p:cNvPr id="86" name="Google Shape;86;p1:notes"/>
          <p:cNvSpPr>
            <a:spLocks noGrp="1" noRot="1" noChangeAspect="1"/>
          </p:cNvSpPr>
          <p:nvPr>
            <p:ph type="sldImg" idx="2"/>
          </p:nvPr>
        </p:nvSpPr>
        <p:spPr>
          <a:xfrm>
            <a:off x="2200275" y="763588"/>
            <a:ext cx="2717800" cy="3844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709910" y="4861251"/>
            <a:ext cx="5684247" cy="4609257"/>
          </a:xfrm>
          <a:prstGeom prst="rect">
            <a:avLst/>
          </a:prstGeom>
          <a:noFill/>
          <a:ln>
            <a:noFill/>
          </a:ln>
        </p:spPr>
        <p:txBody>
          <a:bodyPr spcFirstLastPara="1" wrap="square" lIns="94300" tIns="47150" rIns="94300" bIns="47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sldNum" idx="12"/>
          </p:nvPr>
        </p:nvSpPr>
        <p:spPr>
          <a:xfrm>
            <a:off x="4022271" y="9722479"/>
            <a:ext cx="3080140" cy="510501"/>
          </a:xfrm>
          <a:prstGeom prst="rect">
            <a:avLst/>
          </a:prstGeom>
          <a:noFill/>
          <a:ln>
            <a:noFill/>
          </a:ln>
        </p:spPr>
        <p:txBody>
          <a:bodyPr spcFirstLastPara="1" wrap="square" lIns="94300" tIns="47150" rIns="94300" bIns="47150" anchor="b" anchorCtr="0">
            <a:noAutofit/>
          </a:bodyPr>
          <a:lstStyle/>
          <a:p>
            <a:pPr marL="0" marR="0" lvl="0" indent="0" algn="r" rtl="0">
              <a:lnSpc>
                <a:spcPct val="100000"/>
              </a:lnSpc>
              <a:spcBef>
                <a:spcPts val="0"/>
              </a:spcBef>
              <a:spcAft>
                <a:spcPts val="0"/>
              </a:spcAft>
              <a:buSzPts val="1100"/>
              <a:buNone/>
            </a:pPr>
            <a:fld id="{00000000-1234-1234-1234-123412341234}" type="slidenum">
              <a:rPr lang="en-US" sz="1100" b="0" i="0" u="none" strike="noStrike" cap="none">
                <a:solidFill>
                  <a:schemeClr val="dk1"/>
                </a:solidFill>
                <a:latin typeface="Arial"/>
                <a:ea typeface="Arial"/>
                <a:cs typeface="Arial"/>
                <a:sym typeface="Arial"/>
              </a:rPr>
              <a:t>2</a:t>
            </a:fld>
            <a:endParaRPr sz="1100" b="0" i="0" u="none" strike="noStrike" cap="none">
              <a:solidFill>
                <a:schemeClr val="dk1"/>
              </a:solidFill>
              <a:latin typeface="Arial"/>
              <a:ea typeface="Arial"/>
              <a:cs typeface="Arial"/>
              <a:sym typeface="Arial"/>
            </a:endParaRPr>
          </a:p>
        </p:txBody>
      </p:sp>
      <p:sp>
        <p:nvSpPr>
          <p:cNvPr id="119" name="Google Shape;119;p2:notes"/>
          <p:cNvSpPr>
            <a:spLocks noGrp="1" noRot="1" noChangeAspect="1"/>
          </p:cNvSpPr>
          <p:nvPr>
            <p:ph type="sldImg" idx="2"/>
          </p:nvPr>
        </p:nvSpPr>
        <p:spPr>
          <a:xfrm>
            <a:off x="2200275" y="763588"/>
            <a:ext cx="2717800" cy="3844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 name="Google Shape;120;p2:notes"/>
          <p:cNvSpPr txBox="1">
            <a:spLocks noGrp="1"/>
          </p:cNvSpPr>
          <p:nvPr>
            <p:ph type="body" idx="1"/>
          </p:nvPr>
        </p:nvSpPr>
        <p:spPr>
          <a:xfrm>
            <a:off x="709910" y="4861251"/>
            <a:ext cx="5684247" cy="4609257"/>
          </a:xfrm>
          <a:prstGeom prst="rect">
            <a:avLst/>
          </a:prstGeom>
          <a:noFill/>
          <a:ln>
            <a:noFill/>
          </a:ln>
        </p:spPr>
        <p:txBody>
          <a:bodyPr spcFirstLastPara="1" wrap="square" lIns="94300" tIns="47150" rIns="94300" bIns="47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2200275" y="763588"/>
            <a:ext cx="2717800" cy="3844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3:notes"/>
          <p:cNvSpPr txBox="1">
            <a:spLocks noGrp="1"/>
          </p:cNvSpPr>
          <p:nvPr>
            <p:ph type="body" idx="1"/>
          </p:nvPr>
        </p:nvSpPr>
        <p:spPr>
          <a:xfrm>
            <a:off x="709910" y="4861251"/>
            <a:ext cx="5684247" cy="4609257"/>
          </a:xfrm>
          <a:prstGeom prst="rect">
            <a:avLst/>
          </a:prstGeom>
          <a:noFill/>
          <a:ln>
            <a:noFill/>
          </a:ln>
        </p:spPr>
        <p:txBody>
          <a:bodyPr spcFirstLastPara="1" wrap="square" lIns="94300" tIns="47150" rIns="94300" bIns="471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40" name="Google Shape;140;p3:notes"/>
          <p:cNvSpPr txBox="1">
            <a:spLocks noGrp="1"/>
          </p:cNvSpPr>
          <p:nvPr>
            <p:ph type="sldNum" idx="12"/>
          </p:nvPr>
        </p:nvSpPr>
        <p:spPr>
          <a:xfrm>
            <a:off x="4022271" y="9722479"/>
            <a:ext cx="3080140" cy="510501"/>
          </a:xfrm>
          <a:prstGeom prst="rect">
            <a:avLst/>
          </a:prstGeom>
          <a:noFill/>
          <a:ln>
            <a:noFill/>
          </a:ln>
        </p:spPr>
        <p:txBody>
          <a:bodyPr spcFirstLastPara="1" wrap="square" lIns="94300" tIns="47150" rIns="94300" bIns="47150" anchor="b" anchorCtr="0">
            <a:noAutofit/>
          </a:bodyPr>
          <a:lstStyle/>
          <a:p>
            <a:pPr marL="0" marR="0" lvl="0" indent="0" algn="r" rtl="0">
              <a:lnSpc>
                <a:spcPct val="100000"/>
              </a:lnSpc>
              <a:spcBef>
                <a:spcPts val="0"/>
              </a:spcBef>
              <a:spcAft>
                <a:spcPts val="0"/>
              </a:spcAft>
              <a:buSzPts val="1100"/>
              <a:buNone/>
            </a:pPr>
            <a:fld id="{00000000-1234-1234-1234-123412341234}" type="slidenum">
              <a:rPr lang="en-US" sz="1100">
                <a:solidFill>
                  <a:schemeClr val="dk1"/>
                </a:solidFill>
                <a:latin typeface="Arial"/>
                <a:ea typeface="Arial"/>
                <a:cs typeface="Arial"/>
                <a:sym typeface="Arial"/>
              </a:rPr>
              <a:t>3</a:t>
            </a:fld>
            <a:endParaRPr sz="11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a:spLocks noGrp="1" noRot="1" noChangeAspect="1"/>
          </p:cNvSpPr>
          <p:nvPr>
            <p:ph type="sldImg" idx="2"/>
          </p:nvPr>
        </p:nvSpPr>
        <p:spPr>
          <a:xfrm>
            <a:off x="2200275" y="763588"/>
            <a:ext cx="2717800" cy="3844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4:notes"/>
          <p:cNvSpPr txBox="1">
            <a:spLocks noGrp="1"/>
          </p:cNvSpPr>
          <p:nvPr>
            <p:ph type="body" idx="1"/>
          </p:nvPr>
        </p:nvSpPr>
        <p:spPr>
          <a:xfrm>
            <a:off x="709910" y="4861251"/>
            <a:ext cx="5684247" cy="4609257"/>
          </a:xfrm>
          <a:prstGeom prst="rect">
            <a:avLst/>
          </a:prstGeom>
          <a:noFill/>
          <a:ln>
            <a:noFill/>
          </a:ln>
        </p:spPr>
        <p:txBody>
          <a:bodyPr spcFirstLastPara="1" wrap="square" lIns="94300" tIns="47150" rIns="94300" bIns="471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70" name="Google Shape;170;p4:notes"/>
          <p:cNvSpPr txBox="1">
            <a:spLocks noGrp="1"/>
          </p:cNvSpPr>
          <p:nvPr>
            <p:ph type="sldNum" idx="12"/>
          </p:nvPr>
        </p:nvSpPr>
        <p:spPr>
          <a:xfrm>
            <a:off x="4022271" y="9722479"/>
            <a:ext cx="3080140" cy="510501"/>
          </a:xfrm>
          <a:prstGeom prst="rect">
            <a:avLst/>
          </a:prstGeom>
          <a:noFill/>
          <a:ln>
            <a:noFill/>
          </a:ln>
        </p:spPr>
        <p:txBody>
          <a:bodyPr spcFirstLastPara="1" wrap="square" lIns="94300" tIns="47150" rIns="94300" bIns="47150" anchor="b" anchorCtr="0">
            <a:noAutofit/>
          </a:bodyPr>
          <a:lstStyle/>
          <a:p>
            <a:pPr marL="0" marR="0" lvl="0" indent="0" algn="r" rtl="0">
              <a:lnSpc>
                <a:spcPct val="100000"/>
              </a:lnSpc>
              <a:spcBef>
                <a:spcPts val="0"/>
              </a:spcBef>
              <a:spcAft>
                <a:spcPts val="0"/>
              </a:spcAft>
              <a:buSzPts val="1100"/>
              <a:buNone/>
            </a:pPr>
            <a:fld id="{00000000-1234-1234-1234-123412341234}" type="slidenum">
              <a:rPr lang="en-US" sz="1100">
                <a:solidFill>
                  <a:schemeClr val="dk1"/>
                </a:solidFill>
                <a:latin typeface="Arial"/>
                <a:ea typeface="Arial"/>
                <a:cs typeface="Arial"/>
                <a:sym typeface="Arial"/>
              </a:rPr>
              <a:t>4</a:t>
            </a:fld>
            <a:endParaRPr sz="11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a:spLocks noGrp="1" noRot="1" noChangeAspect="1"/>
          </p:cNvSpPr>
          <p:nvPr>
            <p:ph type="sldImg" idx="2"/>
          </p:nvPr>
        </p:nvSpPr>
        <p:spPr>
          <a:xfrm>
            <a:off x="2200275" y="763588"/>
            <a:ext cx="2717800" cy="3844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5:notes"/>
          <p:cNvSpPr txBox="1">
            <a:spLocks noGrp="1"/>
          </p:cNvSpPr>
          <p:nvPr>
            <p:ph type="body" idx="1"/>
          </p:nvPr>
        </p:nvSpPr>
        <p:spPr>
          <a:xfrm>
            <a:off x="709910" y="4861251"/>
            <a:ext cx="5684247" cy="4609257"/>
          </a:xfrm>
          <a:prstGeom prst="rect">
            <a:avLst/>
          </a:prstGeom>
          <a:noFill/>
          <a:ln>
            <a:noFill/>
          </a:ln>
        </p:spPr>
        <p:txBody>
          <a:bodyPr spcFirstLastPara="1" wrap="square" lIns="94300" tIns="47150" rIns="94300" bIns="471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94" name="Google Shape;194;p5:notes"/>
          <p:cNvSpPr txBox="1">
            <a:spLocks noGrp="1"/>
          </p:cNvSpPr>
          <p:nvPr>
            <p:ph type="sldNum" idx="12"/>
          </p:nvPr>
        </p:nvSpPr>
        <p:spPr>
          <a:xfrm>
            <a:off x="4022271" y="9722479"/>
            <a:ext cx="3080140" cy="510501"/>
          </a:xfrm>
          <a:prstGeom prst="rect">
            <a:avLst/>
          </a:prstGeom>
          <a:noFill/>
          <a:ln>
            <a:noFill/>
          </a:ln>
        </p:spPr>
        <p:txBody>
          <a:bodyPr spcFirstLastPara="1" wrap="square" lIns="94300" tIns="47150" rIns="94300" bIns="47150" anchor="b" anchorCtr="0">
            <a:noAutofit/>
          </a:bodyPr>
          <a:lstStyle/>
          <a:p>
            <a:pPr marL="0" marR="0" lvl="0" indent="0" algn="r" rtl="0">
              <a:lnSpc>
                <a:spcPct val="100000"/>
              </a:lnSpc>
              <a:spcBef>
                <a:spcPts val="0"/>
              </a:spcBef>
              <a:spcAft>
                <a:spcPts val="0"/>
              </a:spcAft>
              <a:buSzPts val="1100"/>
              <a:buNone/>
            </a:pPr>
            <a:fld id="{00000000-1234-1234-1234-123412341234}" type="slidenum">
              <a:rPr lang="en-US" sz="1100">
                <a:solidFill>
                  <a:schemeClr val="dk1"/>
                </a:solidFill>
                <a:latin typeface="Arial"/>
                <a:ea typeface="Arial"/>
                <a:cs typeface="Arial"/>
                <a:sym typeface="Arial"/>
              </a:rPr>
              <a:t>5</a:t>
            </a:fld>
            <a:endParaRPr sz="11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6:notes"/>
          <p:cNvSpPr>
            <a:spLocks noGrp="1" noRot="1" noChangeAspect="1"/>
          </p:cNvSpPr>
          <p:nvPr>
            <p:ph type="sldImg" idx="2"/>
          </p:nvPr>
        </p:nvSpPr>
        <p:spPr>
          <a:xfrm>
            <a:off x="2200275" y="763588"/>
            <a:ext cx="2717800" cy="3844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p6:notes"/>
          <p:cNvSpPr txBox="1">
            <a:spLocks noGrp="1"/>
          </p:cNvSpPr>
          <p:nvPr>
            <p:ph type="body" idx="1"/>
          </p:nvPr>
        </p:nvSpPr>
        <p:spPr>
          <a:xfrm>
            <a:off x="709910" y="4861251"/>
            <a:ext cx="5684247" cy="4609257"/>
          </a:xfrm>
          <a:prstGeom prst="rect">
            <a:avLst/>
          </a:prstGeom>
          <a:noFill/>
          <a:ln>
            <a:noFill/>
          </a:ln>
        </p:spPr>
        <p:txBody>
          <a:bodyPr spcFirstLastPara="1" wrap="square" lIns="94300" tIns="47150" rIns="94300" bIns="471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26" name="Google Shape;226;p6:notes"/>
          <p:cNvSpPr txBox="1">
            <a:spLocks noGrp="1"/>
          </p:cNvSpPr>
          <p:nvPr>
            <p:ph type="sldNum" idx="12"/>
          </p:nvPr>
        </p:nvSpPr>
        <p:spPr>
          <a:xfrm>
            <a:off x="4022271" y="9722479"/>
            <a:ext cx="3080140" cy="510501"/>
          </a:xfrm>
          <a:prstGeom prst="rect">
            <a:avLst/>
          </a:prstGeom>
          <a:noFill/>
          <a:ln>
            <a:noFill/>
          </a:ln>
        </p:spPr>
        <p:txBody>
          <a:bodyPr spcFirstLastPara="1" wrap="square" lIns="94300" tIns="47150" rIns="94300" bIns="47150" anchor="b" anchorCtr="0">
            <a:noAutofit/>
          </a:bodyPr>
          <a:lstStyle/>
          <a:p>
            <a:pPr marL="0" marR="0" lvl="0" indent="0" algn="r" rtl="0">
              <a:lnSpc>
                <a:spcPct val="100000"/>
              </a:lnSpc>
              <a:spcBef>
                <a:spcPts val="0"/>
              </a:spcBef>
              <a:spcAft>
                <a:spcPts val="0"/>
              </a:spcAft>
              <a:buSzPts val="1100"/>
              <a:buNone/>
            </a:pPr>
            <a:fld id="{00000000-1234-1234-1234-123412341234}" type="slidenum">
              <a:rPr lang="en-US" sz="1100">
                <a:solidFill>
                  <a:schemeClr val="dk1"/>
                </a:solidFill>
                <a:latin typeface="Arial"/>
                <a:ea typeface="Arial"/>
                <a:cs typeface="Arial"/>
                <a:sym typeface="Arial"/>
              </a:rPr>
              <a:t>6</a:t>
            </a:fld>
            <a:endParaRPr sz="11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7:notes"/>
          <p:cNvSpPr>
            <a:spLocks noGrp="1" noRot="1" noChangeAspect="1"/>
          </p:cNvSpPr>
          <p:nvPr>
            <p:ph type="sldImg" idx="2"/>
          </p:nvPr>
        </p:nvSpPr>
        <p:spPr>
          <a:xfrm>
            <a:off x="2200275" y="763588"/>
            <a:ext cx="2717800" cy="3844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p7:notes"/>
          <p:cNvSpPr txBox="1">
            <a:spLocks noGrp="1"/>
          </p:cNvSpPr>
          <p:nvPr>
            <p:ph type="body" idx="1"/>
          </p:nvPr>
        </p:nvSpPr>
        <p:spPr>
          <a:xfrm>
            <a:off x="709910" y="4861251"/>
            <a:ext cx="5684247" cy="4609257"/>
          </a:xfrm>
          <a:prstGeom prst="rect">
            <a:avLst/>
          </a:prstGeom>
          <a:noFill/>
          <a:ln>
            <a:noFill/>
          </a:ln>
        </p:spPr>
        <p:txBody>
          <a:bodyPr spcFirstLastPara="1" wrap="square" lIns="94300" tIns="47150" rIns="94300" bIns="471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51" name="Google Shape;251;p7:notes"/>
          <p:cNvSpPr txBox="1">
            <a:spLocks noGrp="1"/>
          </p:cNvSpPr>
          <p:nvPr>
            <p:ph type="sldNum" idx="12"/>
          </p:nvPr>
        </p:nvSpPr>
        <p:spPr>
          <a:xfrm>
            <a:off x="4022271" y="9722479"/>
            <a:ext cx="3080140" cy="510501"/>
          </a:xfrm>
          <a:prstGeom prst="rect">
            <a:avLst/>
          </a:prstGeom>
          <a:noFill/>
          <a:ln>
            <a:noFill/>
          </a:ln>
        </p:spPr>
        <p:txBody>
          <a:bodyPr spcFirstLastPara="1" wrap="square" lIns="94300" tIns="47150" rIns="94300" bIns="47150" anchor="b" anchorCtr="0">
            <a:noAutofit/>
          </a:bodyPr>
          <a:lstStyle/>
          <a:p>
            <a:pPr marL="0" marR="0" lvl="0" indent="0" algn="r" rtl="0">
              <a:lnSpc>
                <a:spcPct val="100000"/>
              </a:lnSpc>
              <a:spcBef>
                <a:spcPts val="0"/>
              </a:spcBef>
              <a:spcAft>
                <a:spcPts val="0"/>
              </a:spcAft>
              <a:buSzPts val="1100"/>
              <a:buNone/>
            </a:pPr>
            <a:fld id="{00000000-1234-1234-1234-123412341234}" type="slidenum">
              <a:rPr lang="en-US" sz="1100">
                <a:solidFill>
                  <a:schemeClr val="dk1"/>
                </a:solidFill>
                <a:latin typeface="Arial"/>
                <a:ea typeface="Arial"/>
                <a:cs typeface="Arial"/>
                <a:sym typeface="Arial"/>
              </a:rPr>
              <a:t>7</a:t>
            </a:fld>
            <a:endParaRPr sz="11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8:notes"/>
          <p:cNvSpPr>
            <a:spLocks noGrp="1" noRot="1" noChangeAspect="1"/>
          </p:cNvSpPr>
          <p:nvPr>
            <p:ph type="sldImg" idx="2"/>
          </p:nvPr>
        </p:nvSpPr>
        <p:spPr>
          <a:xfrm>
            <a:off x="2200275" y="763588"/>
            <a:ext cx="2717800" cy="3844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p8:notes"/>
          <p:cNvSpPr txBox="1">
            <a:spLocks noGrp="1"/>
          </p:cNvSpPr>
          <p:nvPr>
            <p:ph type="body" idx="1"/>
          </p:nvPr>
        </p:nvSpPr>
        <p:spPr>
          <a:xfrm>
            <a:off x="709910" y="4861251"/>
            <a:ext cx="5684247" cy="4609257"/>
          </a:xfrm>
          <a:prstGeom prst="rect">
            <a:avLst/>
          </a:prstGeom>
          <a:noFill/>
          <a:ln>
            <a:noFill/>
          </a:ln>
        </p:spPr>
        <p:txBody>
          <a:bodyPr spcFirstLastPara="1" wrap="square" lIns="94300" tIns="47150" rIns="94300" bIns="471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79" name="Google Shape;279;p8:notes"/>
          <p:cNvSpPr txBox="1">
            <a:spLocks noGrp="1"/>
          </p:cNvSpPr>
          <p:nvPr>
            <p:ph type="sldNum" idx="12"/>
          </p:nvPr>
        </p:nvSpPr>
        <p:spPr>
          <a:xfrm>
            <a:off x="4022271" y="9722479"/>
            <a:ext cx="3080140" cy="510501"/>
          </a:xfrm>
          <a:prstGeom prst="rect">
            <a:avLst/>
          </a:prstGeom>
          <a:noFill/>
          <a:ln>
            <a:noFill/>
          </a:ln>
        </p:spPr>
        <p:txBody>
          <a:bodyPr spcFirstLastPara="1" wrap="square" lIns="94300" tIns="47150" rIns="94300" bIns="47150" anchor="b" anchorCtr="0">
            <a:noAutofit/>
          </a:bodyPr>
          <a:lstStyle/>
          <a:p>
            <a:pPr marL="0" marR="0" lvl="0" indent="0" algn="r" rtl="0">
              <a:lnSpc>
                <a:spcPct val="100000"/>
              </a:lnSpc>
              <a:spcBef>
                <a:spcPts val="0"/>
              </a:spcBef>
              <a:spcAft>
                <a:spcPts val="0"/>
              </a:spcAft>
              <a:buSzPts val="1100"/>
              <a:buNone/>
            </a:pPr>
            <a:fld id="{00000000-1234-1234-1234-123412341234}" type="slidenum">
              <a:rPr lang="en-US" sz="1100">
                <a:solidFill>
                  <a:schemeClr val="dk1"/>
                </a:solidFill>
                <a:latin typeface="Arial"/>
                <a:ea typeface="Arial"/>
                <a:cs typeface="Arial"/>
                <a:sym typeface="Arial"/>
              </a:rPr>
              <a:t>8</a:t>
            </a:fld>
            <a:endParaRPr sz="11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5"/>
        <p:cNvGrpSpPr/>
        <p:nvPr/>
      </p:nvGrpSpPr>
      <p:grpSpPr>
        <a:xfrm>
          <a:off x="0" y="0"/>
          <a:ext cx="0" cy="0"/>
          <a:chOff x="0" y="0"/>
          <a:chExt cx="0" cy="0"/>
        </a:xfrm>
      </p:grpSpPr>
      <p:sp>
        <p:nvSpPr>
          <p:cNvPr id="16" name="Google Shape;16;p10"/>
          <p:cNvSpPr txBox="1">
            <a:spLocks noGrp="1"/>
          </p:cNvSpPr>
          <p:nvPr>
            <p:ph type="dt" idx="10"/>
          </p:nvPr>
        </p:nvSpPr>
        <p:spPr>
          <a:xfrm>
            <a:off x="378711" y="9910800"/>
            <a:ext cx="1764079" cy="569310"/>
          </a:xfrm>
          <a:prstGeom prst="rect">
            <a:avLst/>
          </a:prstGeom>
          <a:noFill/>
          <a:ln>
            <a:noFill/>
          </a:ln>
        </p:spPr>
        <p:txBody>
          <a:bodyPr spcFirstLastPara="1" wrap="square" lIns="92700" tIns="46350" rIns="92700" bIns="463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ftr" idx="11"/>
          </p:nvPr>
        </p:nvSpPr>
        <p:spPr>
          <a:xfrm>
            <a:off x="2583000" y="9910800"/>
            <a:ext cx="2395263" cy="569310"/>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0"/>
          <p:cNvSpPr txBox="1">
            <a:spLocks noGrp="1"/>
          </p:cNvSpPr>
          <p:nvPr>
            <p:ph type="sldNum" idx="12"/>
          </p:nvPr>
        </p:nvSpPr>
        <p:spPr>
          <a:xfrm>
            <a:off x="5418474" y="9910800"/>
            <a:ext cx="1764079" cy="569310"/>
          </a:xfrm>
          <a:prstGeom prst="rect">
            <a:avLst/>
          </a:prstGeom>
          <a:noFill/>
          <a:ln>
            <a:noFill/>
          </a:ln>
        </p:spPr>
        <p:txBody>
          <a:bodyPr spcFirstLastPara="1" wrap="square" lIns="92700" tIns="46350" rIns="92700" bIns="4635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378711" y="428186"/>
            <a:ext cx="6803842" cy="1781698"/>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252515" y="2621536"/>
            <a:ext cx="7056233" cy="6803842"/>
          </a:xfrm>
          <a:prstGeom prst="rect">
            <a:avLst/>
          </a:prstGeom>
          <a:noFill/>
          <a:ln>
            <a:noFill/>
          </a:ln>
        </p:spPr>
        <p:txBody>
          <a:bodyPr spcFirstLastPara="1" wrap="square" lIns="92700" tIns="46350" rIns="92700" bIns="4635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378711" y="9910800"/>
            <a:ext cx="1764079" cy="569310"/>
          </a:xfrm>
          <a:prstGeom prst="rect">
            <a:avLst/>
          </a:prstGeom>
          <a:noFill/>
          <a:ln>
            <a:noFill/>
          </a:ln>
        </p:spPr>
        <p:txBody>
          <a:bodyPr spcFirstLastPara="1" wrap="square" lIns="92700" tIns="46350" rIns="92700" bIns="463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2583000" y="9910800"/>
            <a:ext cx="2395263" cy="569310"/>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5418474" y="9910800"/>
            <a:ext cx="1764079" cy="569310"/>
          </a:xfrm>
          <a:prstGeom prst="rect">
            <a:avLst/>
          </a:prstGeom>
          <a:noFill/>
          <a:ln>
            <a:noFill/>
          </a:ln>
        </p:spPr>
        <p:txBody>
          <a:bodyPr spcFirstLastPara="1" wrap="square" lIns="92700" tIns="46350" rIns="92700" bIns="4635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1770536" y="4139614"/>
            <a:ext cx="9124044" cy="1701284"/>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695042" y="2501340"/>
            <a:ext cx="9124044" cy="4977832"/>
          </a:xfrm>
          <a:prstGeom prst="rect">
            <a:avLst/>
          </a:prstGeom>
          <a:noFill/>
          <a:ln>
            <a:noFill/>
          </a:ln>
        </p:spPr>
        <p:txBody>
          <a:bodyPr spcFirstLastPara="1" wrap="square" lIns="92700" tIns="46350" rIns="92700" bIns="4635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378711" y="9910800"/>
            <a:ext cx="1764079" cy="569310"/>
          </a:xfrm>
          <a:prstGeom prst="rect">
            <a:avLst/>
          </a:prstGeom>
          <a:noFill/>
          <a:ln>
            <a:noFill/>
          </a:ln>
        </p:spPr>
        <p:txBody>
          <a:bodyPr spcFirstLastPara="1" wrap="square" lIns="92700" tIns="46350" rIns="92700" bIns="463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2583000" y="9910800"/>
            <a:ext cx="2395263" cy="569310"/>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5418474" y="9910800"/>
            <a:ext cx="1764079" cy="569310"/>
          </a:xfrm>
          <a:prstGeom prst="rect">
            <a:avLst/>
          </a:prstGeom>
          <a:noFill/>
          <a:ln>
            <a:noFill/>
          </a:ln>
        </p:spPr>
        <p:txBody>
          <a:bodyPr spcFirstLastPara="1" wrap="square" lIns="92700" tIns="46350" rIns="92700" bIns="4635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9"/>
        <p:cNvGrpSpPr/>
        <p:nvPr/>
      </p:nvGrpSpPr>
      <p:grpSpPr>
        <a:xfrm>
          <a:off x="0" y="0"/>
          <a:ext cx="0" cy="0"/>
          <a:chOff x="0" y="0"/>
          <a:chExt cx="0" cy="0"/>
        </a:xfrm>
      </p:grpSpPr>
      <p:sp>
        <p:nvSpPr>
          <p:cNvPr id="20" name="Google Shape;20;p11"/>
          <p:cNvSpPr txBox="1">
            <a:spLocks noGrp="1"/>
          </p:cNvSpPr>
          <p:nvPr>
            <p:ph type="ctrTitle"/>
          </p:nvPr>
        </p:nvSpPr>
        <p:spPr>
          <a:xfrm>
            <a:off x="567095" y="3321886"/>
            <a:ext cx="6427074" cy="2292150"/>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11"/>
          <p:cNvSpPr txBox="1">
            <a:spLocks noGrp="1"/>
          </p:cNvSpPr>
          <p:nvPr>
            <p:ph type="subTitle" idx="1"/>
          </p:nvPr>
        </p:nvSpPr>
        <p:spPr>
          <a:xfrm>
            <a:off x="1134190" y="6059593"/>
            <a:ext cx="5292884" cy="2732758"/>
          </a:xfrm>
          <a:prstGeom prst="rect">
            <a:avLst/>
          </a:prstGeom>
          <a:noFill/>
          <a:ln>
            <a:noFill/>
          </a:ln>
        </p:spPr>
        <p:txBody>
          <a:bodyPr spcFirstLastPara="1" wrap="square" lIns="92700" tIns="46350" rIns="92700" bIns="4635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11"/>
          <p:cNvSpPr txBox="1">
            <a:spLocks noGrp="1"/>
          </p:cNvSpPr>
          <p:nvPr>
            <p:ph type="dt" idx="10"/>
          </p:nvPr>
        </p:nvSpPr>
        <p:spPr>
          <a:xfrm>
            <a:off x="378711" y="9910800"/>
            <a:ext cx="1764079" cy="569310"/>
          </a:xfrm>
          <a:prstGeom prst="rect">
            <a:avLst/>
          </a:prstGeom>
          <a:noFill/>
          <a:ln>
            <a:noFill/>
          </a:ln>
        </p:spPr>
        <p:txBody>
          <a:bodyPr spcFirstLastPara="1" wrap="square" lIns="92700" tIns="46350" rIns="92700" bIns="463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2583000" y="9910800"/>
            <a:ext cx="2395263" cy="569310"/>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5418474" y="9910800"/>
            <a:ext cx="1764079" cy="569310"/>
          </a:xfrm>
          <a:prstGeom prst="rect">
            <a:avLst/>
          </a:prstGeom>
          <a:noFill/>
          <a:ln>
            <a:noFill/>
          </a:ln>
        </p:spPr>
        <p:txBody>
          <a:bodyPr spcFirstLastPara="1" wrap="square" lIns="92700" tIns="46350" rIns="92700" bIns="4635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378711" y="428186"/>
            <a:ext cx="6803842" cy="1781698"/>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378711" y="2495340"/>
            <a:ext cx="6803842" cy="7056233"/>
          </a:xfrm>
          <a:prstGeom prst="rect">
            <a:avLst/>
          </a:prstGeom>
          <a:noFill/>
          <a:ln>
            <a:noFill/>
          </a:ln>
        </p:spPr>
        <p:txBody>
          <a:bodyPr spcFirstLastPara="1" wrap="square" lIns="92700" tIns="46350" rIns="92700" bIns="4635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378711" y="9910800"/>
            <a:ext cx="1764079" cy="569310"/>
          </a:xfrm>
          <a:prstGeom prst="rect">
            <a:avLst/>
          </a:prstGeom>
          <a:noFill/>
          <a:ln>
            <a:noFill/>
          </a:ln>
        </p:spPr>
        <p:txBody>
          <a:bodyPr spcFirstLastPara="1" wrap="square" lIns="92700" tIns="46350" rIns="92700" bIns="463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2583000" y="9910800"/>
            <a:ext cx="2395263" cy="569310"/>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5418474" y="9910800"/>
            <a:ext cx="1764079" cy="569310"/>
          </a:xfrm>
          <a:prstGeom prst="rect">
            <a:avLst/>
          </a:prstGeom>
          <a:noFill/>
          <a:ln>
            <a:noFill/>
          </a:ln>
        </p:spPr>
        <p:txBody>
          <a:bodyPr spcFirstLastPara="1" wrap="square" lIns="92700" tIns="46350" rIns="92700" bIns="4635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597287" y="6871501"/>
            <a:ext cx="6427074" cy="2123828"/>
          </a:xfrm>
          <a:prstGeom prst="rect">
            <a:avLst/>
          </a:prstGeom>
          <a:noFill/>
          <a:ln>
            <a:noFill/>
          </a:ln>
        </p:spPr>
        <p:txBody>
          <a:bodyPr spcFirstLastPara="1" wrap="square" lIns="92700" tIns="46350" rIns="92700" bIns="46350" anchor="t" anchorCtr="0">
            <a:noAutofit/>
          </a:bodyPr>
          <a:lstStyle>
            <a:lvl1pPr lvl="0" algn="l">
              <a:lnSpc>
                <a:spcPct val="100000"/>
              </a:lnSpc>
              <a:spcBef>
                <a:spcPts val="0"/>
              </a:spcBef>
              <a:spcAft>
                <a:spcPts val="0"/>
              </a:spcAft>
              <a:buSzPts val="1400"/>
              <a:buNone/>
              <a:defRPr sz="41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597287" y="4532320"/>
            <a:ext cx="6427074" cy="2339180"/>
          </a:xfrm>
          <a:prstGeom prst="rect">
            <a:avLst/>
          </a:prstGeom>
          <a:noFill/>
          <a:ln>
            <a:noFill/>
          </a:ln>
        </p:spPr>
        <p:txBody>
          <a:bodyPr spcFirstLastPara="1" wrap="square" lIns="92700" tIns="46350" rIns="92700" bIns="4635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13"/>
          <p:cNvSpPr txBox="1">
            <a:spLocks noGrp="1"/>
          </p:cNvSpPr>
          <p:nvPr>
            <p:ph type="dt" idx="10"/>
          </p:nvPr>
        </p:nvSpPr>
        <p:spPr>
          <a:xfrm>
            <a:off x="378711" y="9910800"/>
            <a:ext cx="1764079" cy="569310"/>
          </a:xfrm>
          <a:prstGeom prst="rect">
            <a:avLst/>
          </a:prstGeom>
          <a:noFill/>
          <a:ln>
            <a:noFill/>
          </a:ln>
        </p:spPr>
        <p:txBody>
          <a:bodyPr spcFirstLastPara="1" wrap="square" lIns="92700" tIns="46350" rIns="92700" bIns="463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2583000" y="9910800"/>
            <a:ext cx="2395263" cy="569310"/>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5418474" y="9910800"/>
            <a:ext cx="1764079" cy="569310"/>
          </a:xfrm>
          <a:prstGeom prst="rect">
            <a:avLst/>
          </a:prstGeom>
          <a:noFill/>
          <a:ln>
            <a:noFill/>
          </a:ln>
        </p:spPr>
        <p:txBody>
          <a:bodyPr spcFirstLastPara="1" wrap="square" lIns="92700" tIns="46350" rIns="92700" bIns="4635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378711" y="428186"/>
            <a:ext cx="6803842" cy="1781698"/>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378064" y="2495127"/>
            <a:ext cx="3339557" cy="7057150"/>
          </a:xfrm>
          <a:prstGeom prst="rect">
            <a:avLst/>
          </a:prstGeom>
          <a:noFill/>
          <a:ln>
            <a:noFill/>
          </a:ln>
        </p:spPr>
        <p:txBody>
          <a:bodyPr spcFirstLastPara="1" wrap="square" lIns="92700" tIns="46350" rIns="92700" bIns="4635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4"/>
          <p:cNvSpPr txBox="1">
            <a:spLocks noGrp="1"/>
          </p:cNvSpPr>
          <p:nvPr>
            <p:ph type="body" idx="2"/>
          </p:nvPr>
        </p:nvSpPr>
        <p:spPr>
          <a:xfrm>
            <a:off x="3843643" y="2495127"/>
            <a:ext cx="3339557" cy="7057150"/>
          </a:xfrm>
          <a:prstGeom prst="rect">
            <a:avLst/>
          </a:prstGeom>
          <a:noFill/>
          <a:ln>
            <a:noFill/>
          </a:ln>
        </p:spPr>
        <p:txBody>
          <a:bodyPr spcFirstLastPara="1" wrap="square" lIns="92700" tIns="46350" rIns="92700" bIns="4635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4"/>
          <p:cNvSpPr txBox="1">
            <a:spLocks noGrp="1"/>
          </p:cNvSpPr>
          <p:nvPr>
            <p:ph type="dt" idx="10"/>
          </p:nvPr>
        </p:nvSpPr>
        <p:spPr>
          <a:xfrm>
            <a:off x="378711" y="9910800"/>
            <a:ext cx="1764079" cy="569310"/>
          </a:xfrm>
          <a:prstGeom prst="rect">
            <a:avLst/>
          </a:prstGeom>
          <a:noFill/>
          <a:ln>
            <a:noFill/>
          </a:ln>
        </p:spPr>
        <p:txBody>
          <a:bodyPr spcFirstLastPara="1" wrap="square" lIns="92700" tIns="46350" rIns="92700" bIns="463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2583000" y="9910800"/>
            <a:ext cx="2395263" cy="569310"/>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5418474" y="9910800"/>
            <a:ext cx="1764079" cy="569310"/>
          </a:xfrm>
          <a:prstGeom prst="rect">
            <a:avLst/>
          </a:prstGeom>
          <a:noFill/>
          <a:ln>
            <a:noFill/>
          </a:ln>
        </p:spPr>
        <p:txBody>
          <a:bodyPr spcFirstLastPara="1" wrap="square" lIns="92700" tIns="46350" rIns="92700" bIns="4635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378711" y="428186"/>
            <a:ext cx="6803842" cy="1781698"/>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378063" y="2393640"/>
            <a:ext cx="3340871" cy="997554"/>
          </a:xfrm>
          <a:prstGeom prst="rect">
            <a:avLst/>
          </a:prstGeom>
          <a:noFill/>
          <a:ln>
            <a:noFill/>
          </a:ln>
        </p:spPr>
        <p:txBody>
          <a:bodyPr spcFirstLastPara="1" wrap="square" lIns="92700" tIns="46350" rIns="92700" bIns="4635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5"/>
          <p:cNvSpPr txBox="1">
            <a:spLocks noGrp="1"/>
          </p:cNvSpPr>
          <p:nvPr>
            <p:ph type="body" idx="2"/>
          </p:nvPr>
        </p:nvSpPr>
        <p:spPr>
          <a:xfrm>
            <a:off x="378063" y="3391194"/>
            <a:ext cx="3340871" cy="6161082"/>
          </a:xfrm>
          <a:prstGeom prst="rect">
            <a:avLst/>
          </a:prstGeom>
          <a:noFill/>
          <a:ln>
            <a:noFill/>
          </a:ln>
        </p:spPr>
        <p:txBody>
          <a:bodyPr spcFirstLastPara="1" wrap="square" lIns="92700" tIns="46350" rIns="92700" bIns="4635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5"/>
          <p:cNvSpPr txBox="1">
            <a:spLocks noGrp="1"/>
          </p:cNvSpPr>
          <p:nvPr>
            <p:ph type="body" idx="3"/>
          </p:nvPr>
        </p:nvSpPr>
        <p:spPr>
          <a:xfrm>
            <a:off x="3841018" y="2393640"/>
            <a:ext cx="3342184" cy="997554"/>
          </a:xfrm>
          <a:prstGeom prst="rect">
            <a:avLst/>
          </a:prstGeom>
          <a:noFill/>
          <a:ln>
            <a:noFill/>
          </a:ln>
        </p:spPr>
        <p:txBody>
          <a:bodyPr spcFirstLastPara="1" wrap="square" lIns="92700" tIns="46350" rIns="92700" bIns="4635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5"/>
          <p:cNvSpPr txBox="1">
            <a:spLocks noGrp="1"/>
          </p:cNvSpPr>
          <p:nvPr>
            <p:ph type="body" idx="4"/>
          </p:nvPr>
        </p:nvSpPr>
        <p:spPr>
          <a:xfrm>
            <a:off x="3841018" y="3391194"/>
            <a:ext cx="3342184" cy="6161082"/>
          </a:xfrm>
          <a:prstGeom prst="rect">
            <a:avLst/>
          </a:prstGeom>
          <a:noFill/>
          <a:ln>
            <a:noFill/>
          </a:ln>
        </p:spPr>
        <p:txBody>
          <a:bodyPr spcFirstLastPara="1" wrap="square" lIns="92700" tIns="46350" rIns="92700" bIns="4635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5"/>
          <p:cNvSpPr txBox="1">
            <a:spLocks noGrp="1"/>
          </p:cNvSpPr>
          <p:nvPr>
            <p:ph type="dt" idx="10"/>
          </p:nvPr>
        </p:nvSpPr>
        <p:spPr>
          <a:xfrm>
            <a:off x="378711" y="9910800"/>
            <a:ext cx="1764079" cy="569310"/>
          </a:xfrm>
          <a:prstGeom prst="rect">
            <a:avLst/>
          </a:prstGeom>
          <a:noFill/>
          <a:ln>
            <a:noFill/>
          </a:ln>
        </p:spPr>
        <p:txBody>
          <a:bodyPr spcFirstLastPara="1" wrap="square" lIns="92700" tIns="46350" rIns="92700" bIns="463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2583000" y="9910800"/>
            <a:ext cx="2395263" cy="569310"/>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5418474" y="9910800"/>
            <a:ext cx="1764079" cy="569310"/>
          </a:xfrm>
          <a:prstGeom prst="rect">
            <a:avLst/>
          </a:prstGeom>
          <a:noFill/>
          <a:ln>
            <a:noFill/>
          </a:ln>
        </p:spPr>
        <p:txBody>
          <a:bodyPr spcFirstLastPara="1" wrap="square" lIns="92700" tIns="46350" rIns="92700" bIns="4635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378711" y="428186"/>
            <a:ext cx="6803842" cy="1781698"/>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16"/>
          <p:cNvSpPr txBox="1">
            <a:spLocks noGrp="1"/>
          </p:cNvSpPr>
          <p:nvPr>
            <p:ph type="dt" idx="10"/>
          </p:nvPr>
        </p:nvSpPr>
        <p:spPr>
          <a:xfrm>
            <a:off x="378711" y="9910800"/>
            <a:ext cx="1764079" cy="569310"/>
          </a:xfrm>
          <a:prstGeom prst="rect">
            <a:avLst/>
          </a:prstGeom>
          <a:noFill/>
          <a:ln>
            <a:noFill/>
          </a:ln>
        </p:spPr>
        <p:txBody>
          <a:bodyPr spcFirstLastPara="1" wrap="square" lIns="92700" tIns="46350" rIns="92700" bIns="463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2583000" y="9910800"/>
            <a:ext cx="2395263" cy="569310"/>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5418474" y="9910800"/>
            <a:ext cx="1764079" cy="569310"/>
          </a:xfrm>
          <a:prstGeom prst="rect">
            <a:avLst/>
          </a:prstGeom>
          <a:noFill/>
          <a:ln>
            <a:noFill/>
          </a:ln>
        </p:spPr>
        <p:txBody>
          <a:bodyPr spcFirstLastPara="1" wrap="square" lIns="92700" tIns="46350" rIns="92700" bIns="4635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378063" y="425756"/>
            <a:ext cx="2487603" cy="1811938"/>
          </a:xfrm>
          <a:prstGeom prst="rect">
            <a:avLst/>
          </a:prstGeom>
          <a:noFill/>
          <a:ln>
            <a:noFill/>
          </a:ln>
        </p:spPr>
        <p:txBody>
          <a:bodyPr spcFirstLastPara="1" wrap="square" lIns="92700" tIns="46350" rIns="92700" bIns="4635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2956244" y="425757"/>
            <a:ext cx="4226956" cy="9126520"/>
          </a:xfrm>
          <a:prstGeom prst="rect">
            <a:avLst/>
          </a:prstGeom>
          <a:noFill/>
          <a:ln>
            <a:noFill/>
          </a:ln>
        </p:spPr>
        <p:txBody>
          <a:bodyPr spcFirstLastPara="1" wrap="square" lIns="92700" tIns="46350" rIns="92700" bIns="4635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378063" y="2237694"/>
            <a:ext cx="2487603" cy="7314584"/>
          </a:xfrm>
          <a:prstGeom prst="rect">
            <a:avLst/>
          </a:prstGeom>
          <a:noFill/>
          <a:ln>
            <a:noFill/>
          </a:ln>
        </p:spPr>
        <p:txBody>
          <a:bodyPr spcFirstLastPara="1" wrap="square" lIns="92700" tIns="46350" rIns="92700" bIns="4635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7"/>
          <p:cNvSpPr txBox="1">
            <a:spLocks noGrp="1"/>
          </p:cNvSpPr>
          <p:nvPr>
            <p:ph type="dt" idx="10"/>
          </p:nvPr>
        </p:nvSpPr>
        <p:spPr>
          <a:xfrm>
            <a:off x="378711" y="9910800"/>
            <a:ext cx="1764079" cy="569310"/>
          </a:xfrm>
          <a:prstGeom prst="rect">
            <a:avLst/>
          </a:prstGeom>
          <a:noFill/>
          <a:ln>
            <a:noFill/>
          </a:ln>
        </p:spPr>
        <p:txBody>
          <a:bodyPr spcFirstLastPara="1" wrap="square" lIns="92700" tIns="46350" rIns="92700" bIns="463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2583000" y="9910800"/>
            <a:ext cx="2395263" cy="569310"/>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5418474" y="9910800"/>
            <a:ext cx="1764079" cy="569310"/>
          </a:xfrm>
          <a:prstGeom prst="rect">
            <a:avLst/>
          </a:prstGeom>
          <a:noFill/>
          <a:ln>
            <a:noFill/>
          </a:ln>
        </p:spPr>
        <p:txBody>
          <a:bodyPr spcFirstLastPara="1" wrap="square" lIns="92700" tIns="46350" rIns="92700" bIns="4635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1482061" y="7485380"/>
            <a:ext cx="4536758" cy="883692"/>
          </a:xfrm>
          <a:prstGeom prst="rect">
            <a:avLst/>
          </a:prstGeom>
          <a:noFill/>
          <a:ln>
            <a:noFill/>
          </a:ln>
        </p:spPr>
        <p:txBody>
          <a:bodyPr spcFirstLastPara="1" wrap="square" lIns="92700" tIns="46350" rIns="92700" bIns="4635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8"/>
          <p:cNvSpPr>
            <a:spLocks noGrp="1"/>
          </p:cNvSpPr>
          <p:nvPr>
            <p:ph type="pic" idx="2"/>
          </p:nvPr>
        </p:nvSpPr>
        <p:spPr>
          <a:xfrm>
            <a:off x="1482061" y="955476"/>
            <a:ext cx="4536758" cy="6416040"/>
          </a:xfrm>
          <a:prstGeom prst="rect">
            <a:avLst/>
          </a:prstGeom>
          <a:noFill/>
          <a:ln>
            <a:noFill/>
          </a:ln>
        </p:spPr>
      </p:sp>
      <p:sp>
        <p:nvSpPr>
          <p:cNvPr id="68" name="Google Shape;68;p18"/>
          <p:cNvSpPr txBox="1">
            <a:spLocks noGrp="1"/>
          </p:cNvSpPr>
          <p:nvPr>
            <p:ph type="body" idx="1"/>
          </p:nvPr>
        </p:nvSpPr>
        <p:spPr>
          <a:xfrm>
            <a:off x="1482061" y="8369072"/>
            <a:ext cx="4536758" cy="1254988"/>
          </a:xfrm>
          <a:prstGeom prst="rect">
            <a:avLst/>
          </a:prstGeom>
          <a:noFill/>
          <a:ln>
            <a:noFill/>
          </a:ln>
        </p:spPr>
        <p:txBody>
          <a:bodyPr spcFirstLastPara="1" wrap="square" lIns="92700" tIns="46350" rIns="92700" bIns="4635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8"/>
          <p:cNvSpPr txBox="1">
            <a:spLocks noGrp="1"/>
          </p:cNvSpPr>
          <p:nvPr>
            <p:ph type="dt" idx="10"/>
          </p:nvPr>
        </p:nvSpPr>
        <p:spPr>
          <a:xfrm>
            <a:off x="378711" y="9910800"/>
            <a:ext cx="1764079" cy="569310"/>
          </a:xfrm>
          <a:prstGeom prst="rect">
            <a:avLst/>
          </a:prstGeom>
          <a:noFill/>
          <a:ln>
            <a:noFill/>
          </a:ln>
        </p:spPr>
        <p:txBody>
          <a:bodyPr spcFirstLastPara="1" wrap="square" lIns="92700" tIns="46350" rIns="92700" bIns="463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2583000" y="9910800"/>
            <a:ext cx="2395263" cy="569310"/>
          </a:xfrm>
          <a:prstGeom prst="rect">
            <a:avLst/>
          </a:prstGeom>
          <a:noFill/>
          <a:ln>
            <a:noFill/>
          </a:ln>
        </p:spPr>
        <p:txBody>
          <a:bodyPr spcFirstLastPara="1" wrap="square" lIns="92700" tIns="46350" rIns="92700" bIns="463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5418474" y="9910800"/>
            <a:ext cx="1764079" cy="569310"/>
          </a:xfrm>
          <a:prstGeom prst="rect">
            <a:avLst/>
          </a:prstGeom>
          <a:noFill/>
          <a:ln>
            <a:noFill/>
          </a:ln>
        </p:spPr>
        <p:txBody>
          <a:bodyPr spcFirstLastPara="1" wrap="square" lIns="92700" tIns="46350" rIns="92700" bIns="4635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378711" y="428186"/>
            <a:ext cx="6803842" cy="1781698"/>
          </a:xfrm>
          <a:prstGeom prst="rect">
            <a:avLst/>
          </a:prstGeom>
          <a:noFill/>
          <a:ln>
            <a:noFill/>
          </a:ln>
        </p:spPr>
        <p:txBody>
          <a:bodyPr spcFirstLastPara="1" wrap="square" lIns="92700" tIns="46350" rIns="92700" bIns="46350" anchor="ctr" anchorCtr="0">
            <a:noAutofit/>
          </a:bodyPr>
          <a:lstStyle>
            <a:lvl1pPr marR="0" lvl="0"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Calibri"/>
                <a:ea typeface="Calibri"/>
                <a:cs typeface="Calibri"/>
                <a:sym typeface="Calibri"/>
              </a:defRPr>
            </a:lvl9pPr>
          </a:lstStyle>
          <a:p>
            <a:endParaRPr/>
          </a:p>
        </p:txBody>
      </p:sp>
      <p:sp>
        <p:nvSpPr>
          <p:cNvPr id="11" name="Google Shape;11;p9"/>
          <p:cNvSpPr txBox="1">
            <a:spLocks noGrp="1"/>
          </p:cNvSpPr>
          <p:nvPr>
            <p:ph type="body" idx="1"/>
          </p:nvPr>
        </p:nvSpPr>
        <p:spPr>
          <a:xfrm>
            <a:off x="378711" y="2495340"/>
            <a:ext cx="6803842" cy="7056233"/>
          </a:xfrm>
          <a:prstGeom prst="rect">
            <a:avLst/>
          </a:prstGeom>
          <a:noFill/>
          <a:ln>
            <a:noFill/>
          </a:ln>
        </p:spPr>
        <p:txBody>
          <a:bodyPr spcFirstLastPara="1" wrap="square" lIns="92700" tIns="46350" rIns="92700" bIns="4635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378711" y="9910800"/>
            <a:ext cx="1764079" cy="569310"/>
          </a:xfrm>
          <a:prstGeom prst="rect">
            <a:avLst/>
          </a:prstGeom>
          <a:noFill/>
          <a:ln>
            <a:noFill/>
          </a:ln>
        </p:spPr>
        <p:txBody>
          <a:bodyPr spcFirstLastPara="1" wrap="square" lIns="92700" tIns="46350" rIns="92700" bIns="4635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9"/>
          <p:cNvSpPr txBox="1">
            <a:spLocks noGrp="1"/>
          </p:cNvSpPr>
          <p:nvPr>
            <p:ph type="ftr" idx="11"/>
          </p:nvPr>
        </p:nvSpPr>
        <p:spPr>
          <a:xfrm>
            <a:off x="2583000" y="9910800"/>
            <a:ext cx="2395263" cy="569310"/>
          </a:xfrm>
          <a:prstGeom prst="rect">
            <a:avLst/>
          </a:prstGeom>
          <a:noFill/>
          <a:ln>
            <a:noFill/>
          </a:ln>
        </p:spPr>
        <p:txBody>
          <a:bodyPr spcFirstLastPara="1" wrap="square" lIns="92700" tIns="46350" rIns="92700" bIns="4635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9"/>
          <p:cNvSpPr txBox="1">
            <a:spLocks noGrp="1"/>
          </p:cNvSpPr>
          <p:nvPr>
            <p:ph type="sldNum" idx="12"/>
          </p:nvPr>
        </p:nvSpPr>
        <p:spPr>
          <a:xfrm>
            <a:off x="5418474" y="9910800"/>
            <a:ext cx="1764079" cy="569310"/>
          </a:xfrm>
          <a:prstGeom prst="rect">
            <a:avLst/>
          </a:prstGeom>
          <a:noFill/>
          <a:ln>
            <a:noFill/>
          </a:ln>
        </p:spPr>
        <p:txBody>
          <a:bodyPr spcFirstLastPara="1" wrap="square" lIns="92700" tIns="46350" rIns="92700" bIns="4635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jpg"/><Relationship Id="rId26" Type="http://schemas.openxmlformats.org/officeDocument/2006/relationships/image" Target="../media/image24.jpg"/><Relationship Id="rId3" Type="http://schemas.openxmlformats.org/officeDocument/2006/relationships/image" Target="../media/image1.jp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g"/><Relationship Id="rId17" Type="http://schemas.openxmlformats.org/officeDocument/2006/relationships/image" Target="../media/image15.jpg"/><Relationship Id="rId25"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24" Type="http://schemas.openxmlformats.org/officeDocument/2006/relationships/image" Target="../media/image22.jpg"/><Relationship Id="rId5" Type="http://schemas.openxmlformats.org/officeDocument/2006/relationships/image" Target="../media/image3.jpg"/><Relationship Id="rId15" Type="http://schemas.openxmlformats.org/officeDocument/2006/relationships/image" Target="../media/image13.jpg"/><Relationship Id="rId23" Type="http://schemas.openxmlformats.org/officeDocument/2006/relationships/image" Target="../media/image21.gif"/><Relationship Id="rId10" Type="http://schemas.openxmlformats.org/officeDocument/2006/relationships/image" Target="../media/image8.jpg"/><Relationship Id="rId19" Type="http://schemas.openxmlformats.org/officeDocument/2006/relationships/image" Target="../media/image17.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 Id="rId22" Type="http://schemas.openxmlformats.org/officeDocument/2006/relationships/image" Target="../media/image20.jpg"/><Relationship Id="rId27"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5.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png"/><Relationship Id="rId7" Type="http://schemas.openxmlformats.org/officeDocument/2006/relationships/image" Target="../media/image3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hyperlink" Target="http://www.clair.or.jp/j/forum/pub/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jpg"/></Relationships>
</file>

<file path=ppt/slides/_rels/slide8.xml.rels><?xml version="1.0" encoding="UTF-8" standalone="yes"?>
<Relationships xmlns="http://schemas.openxmlformats.org/package/2006/relationships"><Relationship Id="rId3" Type="http://schemas.openxmlformats.org/officeDocument/2006/relationships/hyperlink" Target="http://www.clair.org.sg/" TargetMode="External"/><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clair.org.sg/newsletter/" TargetMode="External"/><Relationship Id="rId4" Type="http://schemas.openxmlformats.org/officeDocument/2006/relationships/hyperlink" Target="https://www.facebook.com/clairs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p:cNvSpPr/>
          <p:nvPr/>
        </p:nvSpPr>
        <p:spPr>
          <a:xfrm>
            <a:off x="-1781427" y="8784876"/>
            <a:ext cx="11121700" cy="5808487"/>
          </a:xfrm>
          <a:prstGeom prst="ellipse">
            <a:avLst/>
          </a:prstGeom>
          <a:solidFill>
            <a:schemeClr val="lt1"/>
          </a:solidFill>
          <a:ln>
            <a:noFill/>
          </a:ln>
        </p:spPr>
        <p:txBody>
          <a:bodyPr spcFirstLastPara="1" wrap="square" lIns="92700" tIns="46350" rIns="92700" bIns="463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90" name="Google Shape;90;p1"/>
          <p:cNvSpPr/>
          <p:nvPr/>
        </p:nvSpPr>
        <p:spPr>
          <a:xfrm>
            <a:off x="1263244" y="6709191"/>
            <a:ext cx="1641608" cy="1420297"/>
          </a:xfrm>
          <a:prstGeom prst="ellipse">
            <a:avLst/>
          </a:prstGeom>
          <a:blipFill rotWithShape="1">
            <a:blip r:embed="rId3">
              <a:alphaModFix/>
            </a:blip>
            <a:stretch>
              <a:fillRect/>
            </a:stretch>
          </a:blipFill>
          <a:ln>
            <a:noFill/>
          </a:ln>
        </p:spPr>
        <p:txBody>
          <a:bodyPr spcFirstLastPara="1" wrap="square" lIns="92700" tIns="46350" rIns="92700" bIns="463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pic>
        <p:nvPicPr>
          <p:cNvPr id="91" name="Google Shape;91;p1"/>
          <p:cNvPicPr preferRelativeResize="0"/>
          <p:nvPr/>
        </p:nvPicPr>
        <p:blipFill rotWithShape="1">
          <a:blip r:embed="rId4">
            <a:alphaModFix/>
          </a:blip>
          <a:srcRect/>
          <a:stretch/>
        </p:blipFill>
        <p:spPr>
          <a:xfrm>
            <a:off x="1036025" y="7697440"/>
            <a:ext cx="560601" cy="363671"/>
          </a:xfrm>
          <a:prstGeom prst="rect">
            <a:avLst/>
          </a:prstGeom>
          <a:noFill/>
          <a:ln w="9525" cap="flat" cmpd="sng">
            <a:solidFill>
              <a:schemeClr val="dk1"/>
            </a:solidFill>
            <a:prstDash val="solid"/>
            <a:round/>
            <a:headEnd type="none" w="sm" len="sm"/>
            <a:tailEnd type="none" w="sm" len="sm"/>
          </a:ln>
        </p:spPr>
      </p:pic>
      <p:sp>
        <p:nvSpPr>
          <p:cNvPr id="92" name="Google Shape;92;p1"/>
          <p:cNvSpPr/>
          <p:nvPr/>
        </p:nvSpPr>
        <p:spPr>
          <a:xfrm>
            <a:off x="5414862" y="2361022"/>
            <a:ext cx="1641608" cy="1420297"/>
          </a:xfrm>
          <a:prstGeom prst="ellipse">
            <a:avLst/>
          </a:prstGeom>
          <a:blipFill rotWithShape="1">
            <a:blip r:embed="rId5">
              <a:alphaModFix/>
            </a:blip>
            <a:stretch>
              <a:fillRect/>
            </a:stretch>
          </a:blipFill>
          <a:ln>
            <a:noFill/>
          </a:ln>
        </p:spPr>
        <p:txBody>
          <a:bodyPr spcFirstLastPara="1" wrap="square" lIns="92700" tIns="46350" rIns="92700" bIns="463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pic>
        <p:nvPicPr>
          <p:cNvPr id="93" name="Google Shape;93;p1"/>
          <p:cNvPicPr preferRelativeResize="0"/>
          <p:nvPr/>
        </p:nvPicPr>
        <p:blipFill rotWithShape="1">
          <a:blip r:embed="rId6">
            <a:alphaModFix/>
          </a:blip>
          <a:srcRect/>
          <a:stretch/>
        </p:blipFill>
        <p:spPr>
          <a:xfrm>
            <a:off x="6619064" y="2246725"/>
            <a:ext cx="550518" cy="363671"/>
          </a:xfrm>
          <a:prstGeom prst="rect">
            <a:avLst/>
          </a:prstGeom>
          <a:noFill/>
          <a:ln w="9525" cap="flat" cmpd="sng">
            <a:solidFill>
              <a:schemeClr val="dk1"/>
            </a:solidFill>
            <a:prstDash val="solid"/>
            <a:round/>
            <a:headEnd type="none" w="sm" len="sm"/>
            <a:tailEnd type="none" w="sm" len="sm"/>
          </a:ln>
        </p:spPr>
      </p:pic>
      <p:pic>
        <p:nvPicPr>
          <p:cNvPr id="94" name="Google Shape;94;p1" descr="クレアロゴ3.gif"/>
          <p:cNvPicPr preferRelativeResize="0"/>
          <p:nvPr/>
        </p:nvPicPr>
        <p:blipFill rotWithShape="1">
          <a:blip r:embed="rId7">
            <a:alphaModFix/>
          </a:blip>
          <a:srcRect/>
          <a:stretch/>
        </p:blipFill>
        <p:spPr>
          <a:xfrm>
            <a:off x="2202926" y="2334031"/>
            <a:ext cx="3193095" cy="2899949"/>
          </a:xfrm>
          <a:prstGeom prst="rect">
            <a:avLst/>
          </a:prstGeom>
          <a:noFill/>
          <a:ln>
            <a:noFill/>
          </a:ln>
        </p:spPr>
      </p:pic>
      <p:sp>
        <p:nvSpPr>
          <p:cNvPr id="95" name="Google Shape;95;p1"/>
          <p:cNvSpPr/>
          <p:nvPr/>
        </p:nvSpPr>
        <p:spPr>
          <a:xfrm>
            <a:off x="224490" y="3908576"/>
            <a:ext cx="1641608" cy="1420297"/>
          </a:xfrm>
          <a:prstGeom prst="ellipse">
            <a:avLst/>
          </a:prstGeom>
          <a:blipFill rotWithShape="1">
            <a:blip r:embed="rId8">
              <a:alphaModFix/>
            </a:blip>
            <a:stretch>
              <a:fillRect/>
            </a:stretch>
          </a:blipFill>
          <a:ln>
            <a:noFill/>
          </a:ln>
        </p:spPr>
        <p:txBody>
          <a:bodyPr spcFirstLastPara="1" wrap="square" lIns="92700" tIns="46350" rIns="92700" bIns="463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96" name="Google Shape;96;p1"/>
          <p:cNvSpPr/>
          <p:nvPr/>
        </p:nvSpPr>
        <p:spPr>
          <a:xfrm rot="10800000" flipH="1">
            <a:off x="495522" y="2361119"/>
            <a:ext cx="1641600" cy="1420200"/>
          </a:xfrm>
          <a:prstGeom prst="ellipse">
            <a:avLst/>
          </a:prstGeom>
          <a:blipFill rotWithShape="1">
            <a:blip r:embed="rId9">
              <a:alphaModFix/>
            </a:blip>
            <a:stretch>
              <a:fillRect/>
            </a:stretch>
          </a:blipFill>
          <a:ln>
            <a:noFill/>
          </a:ln>
        </p:spPr>
        <p:txBody>
          <a:bodyPr spcFirstLastPara="1" wrap="square" lIns="92700" tIns="46350" rIns="92700" bIns="463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97" name="Google Shape;97;p1"/>
          <p:cNvSpPr/>
          <p:nvPr/>
        </p:nvSpPr>
        <p:spPr>
          <a:xfrm>
            <a:off x="4698544" y="844917"/>
            <a:ext cx="1641608" cy="1420297"/>
          </a:xfrm>
          <a:prstGeom prst="ellipse">
            <a:avLst/>
          </a:prstGeom>
          <a:blipFill rotWithShape="1">
            <a:blip r:embed="rId10">
              <a:alphaModFix/>
            </a:blip>
            <a:stretch>
              <a:fillRect/>
            </a:stretch>
          </a:blipFill>
          <a:ln>
            <a:noFill/>
          </a:ln>
        </p:spPr>
        <p:txBody>
          <a:bodyPr spcFirstLastPara="1" wrap="square" lIns="92700" tIns="46350" rIns="92700" bIns="463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98" name="Google Shape;98;p1"/>
          <p:cNvSpPr/>
          <p:nvPr/>
        </p:nvSpPr>
        <p:spPr>
          <a:xfrm>
            <a:off x="5798260" y="3926403"/>
            <a:ext cx="1641608" cy="1420297"/>
          </a:xfrm>
          <a:prstGeom prst="ellipse">
            <a:avLst/>
          </a:prstGeom>
          <a:blipFill rotWithShape="1">
            <a:blip r:embed="rId11">
              <a:alphaModFix/>
            </a:blip>
            <a:stretch>
              <a:fillRect/>
            </a:stretch>
          </a:blipFill>
          <a:ln>
            <a:noFill/>
          </a:ln>
        </p:spPr>
        <p:txBody>
          <a:bodyPr spcFirstLastPara="1" wrap="square" lIns="92700" tIns="46350" rIns="92700" bIns="463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99" name="Google Shape;99;p1"/>
          <p:cNvSpPr/>
          <p:nvPr/>
        </p:nvSpPr>
        <p:spPr>
          <a:xfrm>
            <a:off x="2978669" y="7094755"/>
            <a:ext cx="1641608" cy="1420297"/>
          </a:xfrm>
          <a:prstGeom prst="ellipse">
            <a:avLst/>
          </a:prstGeom>
          <a:blipFill rotWithShape="1">
            <a:blip r:embed="rId12">
              <a:alphaModFix/>
            </a:blip>
            <a:stretch>
              <a:fillRect/>
            </a:stretch>
          </a:blipFill>
          <a:ln>
            <a:noFill/>
          </a:ln>
        </p:spPr>
        <p:txBody>
          <a:bodyPr spcFirstLastPara="1" wrap="square" lIns="92700" tIns="46350" rIns="92700" bIns="463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100" name="Google Shape;100;p1"/>
          <p:cNvSpPr/>
          <p:nvPr/>
        </p:nvSpPr>
        <p:spPr>
          <a:xfrm>
            <a:off x="4659303" y="6653324"/>
            <a:ext cx="1641608" cy="1420297"/>
          </a:xfrm>
          <a:prstGeom prst="ellipse">
            <a:avLst/>
          </a:prstGeom>
          <a:blipFill rotWithShape="1">
            <a:blip r:embed="rId13">
              <a:alphaModFix/>
            </a:blip>
            <a:stretch>
              <a:fillRect/>
            </a:stretch>
          </a:blipFill>
          <a:ln>
            <a:noFill/>
          </a:ln>
        </p:spPr>
        <p:txBody>
          <a:bodyPr spcFirstLastPara="1" wrap="square" lIns="92700" tIns="46350" rIns="92700" bIns="463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101" name="Google Shape;101;p1"/>
          <p:cNvSpPr/>
          <p:nvPr/>
        </p:nvSpPr>
        <p:spPr>
          <a:xfrm>
            <a:off x="426980" y="5381421"/>
            <a:ext cx="1641608" cy="1420297"/>
          </a:xfrm>
          <a:prstGeom prst="ellipse">
            <a:avLst/>
          </a:prstGeom>
          <a:blipFill rotWithShape="1">
            <a:blip r:embed="rId14">
              <a:alphaModFix/>
            </a:blip>
            <a:stretch>
              <a:fillRect/>
            </a:stretch>
          </a:blipFill>
          <a:ln>
            <a:noFill/>
          </a:ln>
        </p:spPr>
        <p:txBody>
          <a:bodyPr spcFirstLastPara="1" wrap="square" lIns="92700" tIns="46350" rIns="92700" bIns="463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102" name="Google Shape;102;p1"/>
          <p:cNvSpPr/>
          <p:nvPr/>
        </p:nvSpPr>
        <p:spPr>
          <a:xfrm>
            <a:off x="5593446" y="5400471"/>
            <a:ext cx="1641608" cy="1420297"/>
          </a:xfrm>
          <a:prstGeom prst="ellipse">
            <a:avLst/>
          </a:prstGeom>
          <a:blipFill rotWithShape="1">
            <a:blip r:embed="rId15">
              <a:alphaModFix/>
            </a:blip>
            <a:stretch>
              <a:fillRect/>
            </a:stretch>
          </a:blipFill>
          <a:ln>
            <a:noFill/>
          </a:ln>
        </p:spPr>
        <p:txBody>
          <a:bodyPr spcFirstLastPara="1" wrap="square" lIns="92700" tIns="46350" rIns="92700" bIns="463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pic>
        <p:nvPicPr>
          <p:cNvPr id="103" name="Google Shape;103;p1"/>
          <p:cNvPicPr preferRelativeResize="0"/>
          <p:nvPr/>
        </p:nvPicPr>
        <p:blipFill rotWithShape="1">
          <a:blip r:embed="rId16">
            <a:alphaModFix/>
          </a:blip>
          <a:srcRect/>
          <a:stretch/>
        </p:blipFill>
        <p:spPr>
          <a:xfrm>
            <a:off x="346903" y="2246724"/>
            <a:ext cx="580967" cy="363671"/>
          </a:xfrm>
          <a:prstGeom prst="rect">
            <a:avLst/>
          </a:prstGeom>
          <a:noFill/>
          <a:ln w="9525" cap="flat" cmpd="sng">
            <a:solidFill>
              <a:schemeClr val="dk1"/>
            </a:solidFill>
            <a:prstDash val="solid"/>
            <a:round/>
            <a:headEnd type="none" w="sm" len="sm"/>
            <a:tailEnd type="none" w="sm" len="sm"/>
          </a:ln>
        </p:spPr>
      </p:pic>
      <p:pic>
        <p:nvPicPr>
          <p:cNvPr id="104" name="Google Shape;104;p1"/>
          <p:cNvPicPr preferRelativeResize="0"/>
          <p:nvPr/>
        </p:nvPicPr>
        <p:blipFill rotWithShape="1">
          <a:blip r:embed="rId17">
            <a:alphaModFix/>
          </a:blip>
          <a:srcRect/>
          <a:stretch/>
        </p:blipFill>
        <p:spPr>
          <a:xfrm>
            <a:off x="5912296" y="766369"/>
            <a:ext cx="554507" cy="363671"/>
          </a:xfrm>
          <a:prstGeom prst="rect">
            <a:avLst/>
          </a:prstGeom>
          <a:noFill/>
          <a:ln w="9525" cap="flat" cmpd="sng">
            <a:solidFill>
              <a:schemeClr val="dk1"/>
            </a:solidFill>
            <a:prstDash val="solid"/>
            <a:round/>
            <a:headEnd type="none" w="sm" len="sm"/>
            <a:tailEnd type="none" w="sm" len="sm"/>
          </a:ln>
        </p:spPr>
      </p:pic>
      <p:pic>
        <p:nvPicPr>
          <p:cNvPr id="105" name="Google Shape;105;p1"/>
          <p:cNvPicPr preferRelativeResize="0"/>
          <p:nvPr/>
        </p:nvPicPr>
        <p:blipFill rotWithShape="1">
          <a:blip r:embed="rId18">
            <a:alphaModFix/>
          </a:blip>
          <a:srcRect/>
          <a:stretch/>
        </p:blipFill>
        <p:spPr>
          <a:xfrm>
            <a:off x="5961416" y="7697440"/>
            <a:ext cx="548500" cy="363671"/>
          </a:xfrm>
          <a:prstGeom prst="rect">
            <a:avLst/>
          </a:prstGeom>
          <a:noFill/>
          <a:ln w="9525" cap="flat" cmpd="sng">
            <a:solidFill>
              <a:schemeClr val="dk1"/>
            </a:solidFill>
            <a:prstDash val="solid"/>
            <a:round/>
            <a:headEnd type="none" w="sm" len="sm"/>
            <a:tailEnd type="none" w="sm" len="sm"/>
          </a:ln>
        </p:spPr>
      </p:pic>
      <p:pic>
        <p:nvPicPr>
          <p:cNvPr id="106" name="Google Shape;106;p1"/>
          <p:cNvPicPr preferRelativeResize="0"/>
          <p:nvPr/>
        </p:nvPicPr>
        <p:blipFill rotWithShape="1">
          <a:blip r:embed="rId19">
            <a:alphaModFix/>
          </a:blip>
          <a:srcRect/>
          <a:stretch/>
        </p:blipFill>
        <p:spPr>
          <a:xfrm>
            <a:off x="6843360" y="3925419"/>
            <a:ext cx="562752" cy="363671"/>
          </a:xfrm>
          <a:prstGeom prst="rect">
            <a:avLst/>
          </a:prstGeom>
          <a:noFill/>
          <a:ln w="9525" cap="flat" cmpd="sng">
            <a:solidFill>
              <a:schemeClr val="dk1"/>
            </a:solidFill>
            <a:prstDash val="solid"/>
            <a:round/>
            <a:headEnd type="none" w="sm" len="sm"/>
            <a:tailEnd type="none" w="sm" len="sm"/>
          </a:ln>
        </p:spPr>
      </p:pic>
      <p:pic>
        <p:nvPicPr>
          <p:cNvPr id="107" name="Google Shape;107;p1"/>
          <p:cNvPicPr preferRelativeResize="0"/>
          <p:nvPr/>
        </p:nvPicPr>
        <p:blipFill rotWithShape="1">
          <a:blip r:embed="rId20">
            <a:alphaModFix/>
          </a:blip>
          <a:srcRect/>
          <a:stretch/>
        </p:blipFill>
        <p:spPr>
          <a:xfrm>
            <a:off x="245216" y="6493101"/>
            <a:ext cx="551898" cy="363671"/>
          </a:xfrm>
          <a:prstGeom prst="rect">
            <a:avLst/>
          </a:prstGeom>
          <a:noFill/>
          <a:ln w="9525" cap="flat" cmpd="sng">
            <a:solidFill>
              <a:schemeClr val="dk1"/>
            </a:solidFill>
            <a:prstDash val="solid"/>
            <a:round/>
            <a:headEnd type="none" w="sm" len="sm"/>
            <a:tailEnd type="none" w="sm" len="sm"/>
          </a:ln>
        </p:spPr>
      </p:pic>
      <p:pic>
        <p:nvPicPr>
          <p:cNvPr id="108" name="Google Shape;108;p1"/>
          <p:cNvPicPr preferRelativeResize="0"/>
          <p:nvPr/>
        </p:nvPicPr>
        <p:blipFill rotWithShape="1">
          <a:blip r:embed="rId21">
            <a:alphaModFix/>
          </a:blip>
          <a:srcRect/>
          <a:stretch/>
        </p:blipFill>
        <p:spPr>
          <a:xfrm>
            <a:off x="3526351" y="8295397"/>
            <a:ext cx="546245" cy="363671"/>
          </a:xfrm>
          <a:prstGeom prst="rect">
            <a:avLst/>
          </a:prstGeom>
          <a:noFill/>
          <a:ln w="9525" cap="flat" cmpd="sng">
            <a:solidFill>
              <a:schemeClr val="dk1"/>
            </a:solidFill>
            <a:prstDash val="solid"/>
            <a:round/>
            <a:headEnd type="none" w="sm" len="sm"/>
            <a:tailEnd type="none" w="sm" len="sm"/>
          </a:ln>
        </p:spPr>
      </p:pic>
      <p:pic>
        <p:nvPicPr>
          <p:cNvPr id="109" name="Google Shape;109;p1"/>
          <p:cNvPicPr preferRelativeResize="0"/>
          <p:nvPr/>
        </p:nvPicPr>
        <p:blipFill rotWithShape="1">
          <a:blip r:embed="rId22">
            <a:alphaModFix/>
          </a:blip>
          <a:srcRect/>
          <a:stretch/>
        </p:blipFill>
        <p:spPr>
          <a:xfrm>
            <a:off x="6793846" y="6493101"/>
            <a:ext cx="551898" cy="363671"/>
          </a:xfrm>
          <a:prstGeom prst="rect">
            <a:avLst/>
          </a:prstGeom>
          <a:noFill/>
          <a:ln w="9525" cap="flat" cmpd="sng">
            <a:solidFill>
              <a:schemeClr val="dk1"/>
            </a:solidFill>
            <a:prstDash val="solid"/>
            <a:round/>
            <a:headEnd type="none" w="sm" len="sm"/>
            <a:tailEnd type="none" w="sm" len="sm"/>
          </a:ln>
        </p:spPr>
      </p:pic>
      <p:pic>
        <p:nvPicPr>
          <p:cNvPr id="110" name="Google Shape;110;p1" descr="C:\Users\User\Desktop\in100.gif"/>
          <p:cNvPicPr preferRelativeResize="0"/>
          <p:nvPr/>
        </p:nvPicPr>
        <p:blipFill rotWithShape="1">
          <a:blip r:embed="rId23">
            <a:alphaModFix/>
          </a:blip>
          <a:srcRect/>
          <a:stretch/>
        </p:blipFill>
        <p:spPr>
          <a:xfrm>
            <a:off x="158626" y="3856871"/>
            <a:ext cx="543600" cy="361276"/>
          </a:xfrm>
          <a:prstGeom prst="rect">
            <a:avLst/>
          </a:prstGeom>
          <a:noFill/>
          <a:ln>
            <a:noFill/>
          </a:ln>
        </p:spPr>
      </p:pic>
      <p:sp>
        <p:nvSpPr>
          <p:cNvPr id="111" name="Google Shape;111;p1"/>
          <p:cNvSpPr/>
          <p:nvPr/>
        </p:nvSpPr>
        <p:spPr>
          <a:xfrm>
            <a:off x="2960525" y="435070"/>
            <a:ext cx="1641608" cy="1420297"/>
          </a:xfrm>
          <a:prstGeom prst="ellipse">
            <a:avLst/>
          </a:prstGeom>
          <a:blipFill rotWithShape="1">
            <a:blip r:embed="rId24">
              <a:alphaModFix/>
            </a:blip>
            <a:stretch>
              <a:fillRect/>
            </a:stretch>
          </a:blipFill>
          <a:ln>
            <a:noFill/>
          </a:ln>
        </p:spPr>
        <p:txBody>
          <a:bodyPr spcFirstLastPara="1" wrap="square" lIns="92700" tIns="46350" rIns="92700" bIns="463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pic>
        <p:nvPicPr>
          <p:cNvPr id="112" name="Google Shape;112;p1"/>
          <p:cNvPicPr preferRelativeResize="0"/>
          <p:nvPr/>
        </p:nvPicPr>
        <p:blipFill rotWithShape="1">
          <a:blip r:embed="rId25">
            <a:alphaModFix/>
          </a:blip>
          <a:srcRect/>
          <a:stretch/>
        </p:blipFill>
        <p:spPr>
          <a:xfrm>
            <a:off x="3503480" y="199176"/>
            <a:ext cx="551886" cy="363671"/>
          </a:xfrm>
          <a:prstGeom prst="rect">
            <a:avLst/>
          </a:prstGeom>
          <a:noFill/>
          <a:ln w="9525" cap="flat" cmpd="sng">
            <a:solidFill>
              <a:schemeClr val="dk1"/>
            </a:solidFill>
            <a:prstDash val="solid"/>
            <a:round/>
            <a:headEnd type="none" w="sm" len="sm"/>
            <a:tailEnd type="none" w="sm" len="sm"/>
          </a:ln>
        </p:spPr>
      </p:pic>
      <p:pic>
        <p:nvPicPr>
          <p:cNvPr id="113" name="Google Shape;113;p1" descr="\\TS5400R2A4\share\pico1\⑬広報\③事務所パンフレット\2018年度\05 スリランカ追加版（作業中）\スリランカ.jpg"/>
          <p:cNvPicPr preferRelativeResize="0"/>
          <p:nvPr/>
        </p:nvPicPr>
        <p:blipFill rotWithShape="1">
          <a:blip r:embed="rId26">
            <a:alphaModFix/>
          </a:blip>
          <a:srcRect/>
          <a:stretch/>
        </p:blipFill>
        <p:spPr>
          <a:xfrm>
            <a:off x="1201595" y="959217"/>
            <a:ext cx="1641608" cy="1411225"/>
          </a:xfrm>
          <a:prstGeom prst="ellipse">
            <a:avLst/>
          </a:prstGeom>
          <a:noFill/>
          <a:ln>
            <a:noFill/>
          </a:ln>
        </p:spPr>
      </p:pic>
      <p:pic>
        <p:nvPicPr>
          <p:cNvPr id="114" name="Google Shape;114;p1"/>
          <p:cNvPicPr preferRelativeResize="0"/>
          <p:nvPr/>
        </p:nvPicPr>
        <p:blipFill rotWithShape="1">
          <a:blip r:embed="rId27">
            <a:alphaModFix/>
          </a:blip>
          <a:srcRect/>
          <a:stretch/>
        </p:blipFill>
        <p:spPr>
          <a:xfrm>
            <a:off x="888807" y="774192"/>
            <a:ext cx="695580" cy="473950"/>
          </a:xfrm>
          <a:prstGeom prst="rect">
            <a:avLst/>
          </a:prstGeom>
          <a:noFill/>
          <a:ln>
            <a:noFill/>
          </a:ln>
        </p:spPr>
      </p:pic>
      <p:sp>
        <p:nvSpPr>
          <p:cNvPr id="115" name="Google Shape;115;p1"/>
          <p:cNvSpPr txBox="1"/>
          <p:nvPr/>
        </p:nvSpPr>
        <p:spPr>
          <a:xfrm>
            <a:off x="2308853" y="5373773"/>
            <a:ext cx="2983800" cy="468000"/>
          </a:xfrm>
          <a:prstGeom prst="rect">
            <a:avLst/>
          </a:prstGeom>
          <a:noFill/>
          <a:ln w="25400" cap="flat" cmpd="dbl">
            <a:solidFill>
              <a:srgbClr val="333399"/>
            </a:solidFill>
            <a:prstDash val="solid"/>
            <a:miter lim="800000"/>
            <a:headEnd type="none" w="sm" len="sm"/>
            <a:tailEnd type="none" w="sm" len="sm"/>
          </a:ln>
        </p:spPr>
        <p:txBody>
          <a:bodyPr spcFirstLastPara="1" wrap="square" lIns="97550" tIns="48775" rIns="97550" bIns="487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333399"/>
                </a:solidFill>
                <a:latin typeface="Calibri"/>
                <a:ea typeface="Calibri"/>
                <a:cs typeface="Calibri"/>
                <a:sym typeface="Calibri"/>
              </a:rPr>
              <a:t>Our Activities 2022</a:t>
            </a:r>
            <a:endParaRPr sz="1400" b="0" i="0" u="none" strike="noStrike" cap="none">
              <a:solidFill>
                <a:srgbClr val="000000"/>
              </a:solidFill>
              <a:latin typeface="Arial"/>
              <a:ea typeface="Arial"/>
              <a:cs typeface="Arial"/>
              <a:sym typeface="Arial"/>
            </a:endParaRPr>
          </a:p>
        </p:txBody>
      </p:sp>
      <p:sp>
        <p:nvSpPr>
          <p:cNvPr id="116" name="Google Shape;116;p1"/>
          <p:cNvSpPr txBox="1"/>
          <p:nvPr/>
        </p:nvSpPr>
        <p:spPr>
          <a:xfrm>
            <a:off x="55051" y="9253043"/>
            <a:ext cx="7451100" cy="1876200"/>
          </a:xfrm>
          <a:prstGeom prst="rect">
            <a:avLst/>
          </a:prstGeom>
          <a:noFill/>
          <a:ln w="25400" cap="flat" cmpd="sng">
            <a:solidFill>
              <a:schemeClr val="lt1"/>
            </a:solidFill>
            <a:prstDash val="solid"/>
            <a:round/>
            <a:headEnd type="none" w="sm" len="sm"/>
            <a:tailEnd type="none" w="sm" len="sm"/>
          </a:ln>
        </p:spPr>
        <p:txBody>
          <a:bodyPr spcFirstLastPara="1" wrap="square" lIns="97550" tIns="48775" rIns="97550" bIns="4877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333399"/>
                </a:solidFill>
                <a:latin typeface="Calibri"/>
                <a:ea typeface="Calibri"/>
                <a:cs typeface="Calibri"/>
                <a:sym typeface="Calibri"/>
              </a:rPr>
              <a:t>The Japan Council of Local Authorities</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1100"/>
              </a:spcBef>
              <a:spcAft>
                <a:spcPts val="0"/>
              </a:spcAft>
              <a:buClr>
                <a:srgbClr val="333399"/>
              </a:buClr>
              <a:buSzPts val="2200"/>
              <a:buFont typeface="Meiryo"/>
              <a:buNone/>
            </a:pPr>
            <a:r>
              <a:rPr lang="en-US" sz="2200" b="1" i="0" u="none" strike="noStrike" cap="none">
                <a:solidFill>
                  <a:srgbClr val="333399"/>
                </a:solidFill>
                <a:latin typeface="Calibri"/>
                <a:ea typeface="Calibri"/>
                <a:cs typeface="Calibri"/>
                <a:sym typeface="Calibri"/>
              </a:rPr>
              <a:t> for International Relations (J.CLAIR), Singapore</a:t>
            </a:r>
            <a:endParaRPr sz="2200" b="1" i="0" u="none" strike="noStrike" cap="none">
              <a:solidFill>
                <a:srgbClr val="333399"/>
              </a:solidFill>
              <a:latin typeface="Calibri"/>
              <a:ea typeface="Calibri"/>
              <a:cs typeface="Calibri"/>
              <a:sym typeface="Calibri"/>
            </a:endParaRPr>
          </a:p>
          <a:p>
            <a:pPr marL="0" marR="0" lvl="0" indent="0" algn="ctr" rtl="0">
              <a:lnSpc>
                <a:spcPct val="100000"/>
              </a:lnSpc>
              <a:spcBef>
                <a:spcPts val="1100"/>
              </a:spcBef>
              <a:spcAft>
                <a:spcPts val="0"/>
              </a:spcAft>
              <a:buClr>
                <a:srgbClr val="000000"/>
              </a:buClr>
              <a:buSzPts val="2200"/>
              <a:buFont typeface="Arial"/>
              <a:buNone/>
            </a:pPr>
            <a:endParaRPr sz="2200" b="1" i="0" u="none" strike="noStrike" cap="none">
              <a:solidFill>
                <a:srgbClr val="333399"/>
              </a:solidFill>
              <a:latin typeface="Calibri"/>
              <a:ea typeface="Calibri"/>
              <a:cs typeface="Calibri"/>
              <a:sym typeface="Calibri"/>
            </a:endParaRPr>
          </a:p>
          <a:p>
            <a:pPr marL="0" marR="0" lvl="0" indent="0" algn="ctr" rtl="0">
              <a:lnSpc>
                <a:spcPct val="100000"/>
              </a:lnSpc>
              <a:spcBef>
                <a:spcPts val="1100"/>
              </a:spcBef>
              <a:spcAft>
                <a:spcPts val="0"/>
              </a:spcAft>
              <a:buClr>
                <a:srgbClr val="000000"/>
              </a:buClr>
              <a:buSzPts val="2200"/>
              <a:buFont typeface="Arial"/>
              <a:buNone/>
            </a:pPr>
            <a:endParaRPr sz="2200" b="1" i="0" u="none" strike="noStrike" cap="none">
              <a:solidFill>
                <a:srgbClr val="33339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
          <p:cNvSpPr txBox="1"/>
          <p:nvPr/>
        </p:nvSpPr>
        <p:spPr>
          <a:xfrm>
            <a:off x="323850" y="725488"/>
            <a:ext cx="5446713" cy="1206506"/>
          </a:xfrm>
          <a:prstGeom prst="rect">
            <a:avLst/>
          </a:prstGeom>
          <a:noFill/>
          <a:ln>
            <a:noFill/>
          </a:ln>
        </p:spPr>
        <p:txBody>
          <a:bodyPr spcFirstLastPara="1" wrap="square" lIns="97550" tIns="48775" rIns="97550" bIns="48775"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The Council of Local Authorities for International Relations (CLAIR) was established in July 1988 in response to rising concerns for local level internationalization in Japan. CLAIR was created as a joint organization of local governments to promote and provide support for local internationalization.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CLAIR’s headquarters are located in Tokyo with seven representative offices in Singapore, New York, London, Paris, Seoul, Sydney and Beijing.</a:t>
            </a:r>
            <a:endParaRPr sz="1200" b="0" i="0" u="none" strike="noStrike" cap="none">
              <a:solidFill>
                <a:schemeClr val="dk1"/>
              </a:solidFill>
              <a:latin typeface="Calibri"/>
              <a:ea typeface="Calibri"/>
              <a:cs typeface="Calibri"/>
              <a:sym typeface="Calibri"/>
            </a:endParaRPr>
          </a:p>
        </p:txBody>
      </p:sp>
      <p:sp>
        <p:nvSpPr>
          <p:cNvPr id="123" name="Google Shape;123;p2"/>
          <p:cNvSpPr txBox="1"/>
          <p:nvPr/>
        </p:nvSpPr>
        <p:spPr>
          <a:xfrm>
            <a:off x="220663" y="296863"/>
            <a:ext cx="1866900" cy="376237"/>
          </a:xfrm>
          <a:prstGeom prst="rect">
            <a:avLst/>
          </a:prstGeom>
          <a:solidFill>
            <a:srgbClr val="000099"/>
          </a:solidFill>
          <a:ln>
            <a:noFill/>
          </a:ln>
        </p:spPr>
        <p:txBody>
          <a:bodyPr spcFirstLastPara="1" wrap="square" lIns="97525" tIns="48750" rIns="97525" bIns="4875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1" i="0" u="none" strike="noStrike" cap="none">
                <a:solidFill>
                  <a:schemeClr val="lt1"/>
                </a:solidFill>
                <a:latin typeface="Calibri"/>
                <a:ea typeface="Calibri"/>
                <a:cs typeface="Calibri"/>
                <a:sym typeface="Calibri"/>
              </a:rPr>
              <a:t>About CLAIR</a:t>
            </a:r>
            <a:endParaRPr sz="1800" b="1" i="0" u="none" strike="noStrike" cap="none">
              <a:solidFill>
                <a:schemeClr val="lt1"/>
              </a:solidFill>
              <a:latin typeface="Calibri"/>
              <a:ea typeface="Calibri"/>
              <a:cs typeface="Calibri"/>
              <a:sym typeface="Calibri"/>
            </a:endParaRPr>
          </a:p>
        </p:txBody>
      </p:sp>
      <p:sp>
        <p:nvSpPr>
          <p:cNvPr id="124" name="Google Shape;124;p2"/>
          <p:cNvSpPr txBox="1"/>
          <p:nvPr/>
        </p:nvSpPr>
        <p:spPr>
          <a:xfrm>
            <a:off x="220663" y="2071688"/>
            <a:ext cx="2551112" cy="384175"/>
          </a:xfrm>
          <a:prstGeom prst="rect">
            <a:avLst/>
          </a:prstGeom>
          <a:solidFill>
            <a:srgbClr val="000099"/>
          </a:solidFill>
          <a:ln>
            <a:noFill/>
          </a:ln>
        </p:spPr>
        <p:txBody>
          <a:bodyPr spcFirstLastPara="1" wrap="square" lIns="97525" tIns="48750" rIns="97525" bIns="48750" anchor="t" anchorCtr="0">
            <a:spAutoFit/>
          </a:bodyPr>
          <a:lstStyle/>
          <a:p>
            <a:pPr marL="0" marR="0" lvl="0" indent="0" algn="just" rtl="0">
              <a:lnSpc>
                <a:spcPct val="100000"/>
              </a:lnSpc>
              <a:spcBef>
                <a:spcPts val="0"/>
              </a:spcBef>
              <a:spcAft>
                <a:spcPts val="0"/>
              </a:spcAft>
              <a:buClr>
                <a:schemeClr val="lt1"/>
              </a:buClr>
              <a:buSzPts val="1800"/>
              <a:buFont typeface="Arial"/>
              <a:buNone/>
            </a:pPr>
            <a:r>
              <a:rPr lang="en-US" sz="1800" b="1" i="0" u="none" strike="noStrike" cap="none">
                <a:solidFill>
                  <a:schemeClr val="lt1"/>
                </a:solidFill>
                <a:latin typeface="Calibri"/>
                <a:ea typeface="Calibri"/>
                <a:cs typeface="Calibri"/>
                <a:sym typeface="Calibri"/>
              </a:rPr>
              <a:t>J.CLAIR Singapore</a:t>
            </a:r>
            <a:endParaRPr sz="1800" b="1" i="0" u="none" strike="noStrike" cap="none">
              <a:solidFill>
                <a:schemeClr val="lt1"/>
              </a:solidFill>
              <a:latin typeface="Calibri"/>
              <a:ea typeface="Calibri"/>
              <a:cs typeface="Calibri"/>
              <a:sym typeface="Calibri"/>
            </a:endParaRPr>
          </a:p>
        </p:txBody>
      </p:sp>
      <p:sp>
        <p:nvSpPr>
          <p:cNvPr id="125" name="Google Shape;125;p2"/>
          <p:cNvSpPr txBox="1"/>
          <p:nvPr/>
        </p:nvSpPr>
        <p:spPr>
          <a:xfrm>
            <a:off x="323850" y="2424113"/>
            <a:ext cx="6981900" cy="652800"/>
          </a:xfrm>
          <a:prstGeom prst="rect">
            <a:avLst/>
          </a:prstGeom>
          <a:noFill/>
          <a:ln>
            <a:noFill/>
          </a:ln>
        </p:spPr>
        <p:txBody>
          <a:bodyPr spcFirstLastPara="1" wrap="square" lIns="97550" tIns="48775" rIns="97550" bIns="48775"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J.CLAIR Singapore was set up in October 1990 and conducts activities in the 10 ASEAN countries (Brunei, Cambodia, Indonesia, Laos, Malaysia, Myanmar, Philippines, Singapore, Thailand, Vietnam), India as well as Sri Lanka.</a:t>
            </a:r>
            <a:endParaRPr sz="1200" b="0" i="0" u="none" strike="noStrike" cap="none">
              <a:solidFill>
                <a:schemeClr val="dk1"/>
              </a:solidFill>
              <a:latin typeface="Calibri"/>
              <a:ea typeface="Calibri"/>
              <a:cs typeface="Calibri"/>
              <a:sym typeface="Calibri"/>
            </a:endParaRPr>
          </a:p>
        </p:txBody>
      </p:sp>
      <p:sp>
        <p:nvSpPr>
          <p:cNvPr id="126" name="Google Shape;126;p2"/>
          <p:cNvSpPr/>
          <p:nvPr/>
        </p:nvSpPr>
        <p:spPr>
          <a:xfrm>
            <a:off x="468313" y="3062288"/>
            <a:ext cx="6602412" cy="1943100"/>
          </a:xfrm>
          <a:prstGeom prst="rect">
            <a:avLst/>
          </a:prstGeom>
          <a:noFill/>
          <a:ln w="38100" cap="flat" cmpd="sng">
            <a:solidFill>
              <a:srgbClr val="000099"/>
            </a:solidFill>
            <a:prstDash val="solid"/>
            <a:round/>
            <a:headEnd type="none" w="sm" len="sm"/>
            <a:tailEnd type="none" w="sm" len="sm"/>
          </a:ln>
        </p:spPr>
        <p:txBody>
          <a:bodyPr spcFirstLastPara="1" wrap="square" lIns="94000" tIns="47000" rIns="94000" bIns="470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0009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0009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0009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0009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0009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0009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0009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0009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0009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00099"/>
              </a:solidFill>
              <a:latin typeface="Arial"/>
              <a:ea typeface="Arial"/>
              <a:cs typeface="Arial"/>
              <a:sym typeface="Arial"/>
            </a:endParaRPr>
          </a:p>
        </p:txBody>
      </p:sp>
      <p:sp>
        <p:nvSpPr>
          <p:cNvPr id="127" name="Google Shape;127;p2"/>
          <p:cNvSpPr txBox="1"/>
          <p:nvPr/>
        </p:nvSpPr>
        <p:spPr>
          <a:xfrm>
            <a:off x="2182813" y="3062288"/>
            <a:ext cx="2906712" cy="323850"/>
          </a:xfrm>
          <a:prstGeom prst="rect">
            <a:avLst/>
          </a:prstGeom>
          <a:noFill/>
          <a:ln>
            <a:noFill/>
          </a:ln>
        </p:spPr>
        <p:txBody>
          <a:bodyPr spcFirstLastPara="1" wrap="square" lIns="92700" tIns="46350" rIns="92700" bIns="46350" anchor="t" anchorCtr="0">
            <a:spAutoFit/>
          </a:bodyPr>
          <a:lstStyle/>
          <a:p>
            <a:pPr marL="0" marR="0" lvl="0" indent="0" algn="ctr" rtl="0">
              <a:lnSpc>
                <a:spcPct val="100000"/>
              </a:lnSpc>
              <a:spcBef>
                <a:spcPts val="0"/>
              </a:spcBef>
              <a:spcAft>
                <a:spcPts val="0"/>
              </a:spcAft>
              <a:buClr>
                <a:srgbClr val="000099"/>
              </a:buClr>
              <a:buSzPts val="1500"/>
              <a:buFont typeface="Arial"/>
              <a:buNone/>
            </a:pPr>
            <a:r>
              <a:rPr lang="en-US" sz="1500" b="1" i="0" u="none" strike="noStrike" cap="none">
                <a:solidFill>
                  <a:srgbClr val="000099"/>
                </a:solidFill>
                <a:latin typeface="Calibri"/>
                <a:ea typeface="Calibri"/>
                <a:cs typeface="Calibri"/>
                <a:sym typeface="Calibri"/>
              </a:rPr>
              <a:t>Main Activities</a:t>
            </a:r>
            <a:endParaRPr sz="1500" b="0" i="0" u="none" strike="noStrike" cap="none">
              <a:solidFill>
                <a:srgbClr val="000099"/>
              </a:solidFill>
              <a:latin typeface="Calibri"/>
              <a:ea typeface="Calibri"/>
              <a:cs typeface="Calibri"/>
              <a:sym typeface="Calibri"/>
            </a:endParaRPr>
          </a:p>
        </p:txBody>
      </p:sp>
      <p:sp>
        <p:nvSpPr>
          <p:cNvPr id="128" name="Google Shape;128;p2"/>
          <p:cNvSpPr txBox="1"/>
          <p:nvPr/>
        </p:nvSpPr>
        <p:spPr>
          <a:xfrm>
            <a:off x="681831" y="3429000"/>
            <a:ext cx="6265862" cy="1401676"/>
          </a:xfrm>
          <a:prstGeom prst="rect">
            <a:avLst/>
          </a:prstGeom>
          <a:noFill/>
          <a:ln>
            <a:noFill/>
          </a:ln>
        </p:spPr>
        <p:txBody>
          <a:bodyPr spcFirstLastPara="1" wrap="square" lIns="73000" tIns="46350" rIns="36500" bIns="46350" anchor="t" anchorCtr="0">
            <a:spAutoFit/>
          </a:bodyPr>
          <a:lstStyle/>
          <a:p>
            <a:pPr marL="0" marR="0" lvl="0" indent="0" algn="just" rtl="0">
              <a:lnSpc>
                <a:spcPct val="100000"/>
              </a:lnSpc>
              <a:spcBef>
                <a:spcPts val="0"/>
              </a:spcBef>
              <a:spcAft>
                <a:spcPts val="0"/>
              </a:spcAft>
              <a:buClr>
                <a:srgbClr val="7030A0"/>
              </a:buClr>
              <a:buSzPts val="1600"/>
              <a:buFont typeface="Arial"/>
              <a:buNone/>
            </a:pPr>
            <a:r>
              <a:rPr lang="en-US" sz="1600" b="1" i="0" u="none" strike="noStrike" cap="none">
                <a:solidFill>
                  <a:srgbClr val="7030A0"/>
                </a:solidFill>
                <a:latin typeface="Calibri"/>
                <a:ea typeface="Calibri"/>
                <a:cs typeface="Calibri"/>
                <a:sym typeface="Calibri"/>
              </a:rPr>
              <a:t>1. International cooperation efforts at local government level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FF9933"/>
              </a:buClr>
              <a:buSzPts val="1600"/>
              <a:buFont typeface="Arial"/>
              <a:buNone/>
            </a:pPr>
            <a:r>
              <a:rPr lang="en-US" sz="1600" b="1" i="0" u="none" strike="noStrike" cap="none">
                <a:solidFill>
                  <a:srgbClr val="FF9933"/>
                </a:solidFill>
                <a:latin typeface="Calibri"/>
                <a:ea typeface="Calibri"/>
                <a:cs typeface="Calibri"/>
                <a:sym typeface="Calibri"/>
              </a:rPr>
              <a:t>2. Promoting local level exchange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FF00FF"/>
              </a:buClr>
              <a:buSzPts val="1600"/>
              <a:buFont typeface="Arial"/>
              <a:buNone/>
            </a:pPr>
            <a:r>
              <a:rPr lang="en-US" sz="1600" b="1" i="0" u="none" strike="noStrike" cap="none">
                <a:solidFill>
                  <a:srgbClr val="FF00FF"/>
                </a:solidFill>
                <a:latin typeface="Calibri"/>
                <a:ea typeface="Calibri"/>
                <a:cs typeface="Calibri"/>
                <a:sym typeface="Calibri"/>
              </a:rPr>
              <a:t>3. Conducting research on local administration and finance systems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FF00FF"/>
              </a:buClr>
              <a:buSzPts val="1600"/>
              <a:buFont typeface="Arial"/>
              <a:buNone/>
            </a:pPr>
            <a:r>
              <a:rPr lang="en-US" sz="1600" b="1" i="0" u="none" strike="noStrike" cap="none">
                <a:solidFill>
                  <a:srgbClr val="FF00FF"/>
                </a:solidFill>
                <a:latin typeface="Calibri"/>
                <a:ea typeface="Calibri"/>
                <a:cs typeface="Calibri"/>
                <a:sym typeface="Calibri"/>
              </a:rPr>
              <a:t>     as well as the various policies</a:t>
            </a:r>
            <a:endParaRPr sz="1600" b="1" i="0" u="none" strike="noStrike" cap="none">
              <a:solidFill>
                <a:srgbClr val="FF9933"/>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Arial"/>
              <a:buNone/>
            </a:pPr>
            <a:r>
              <a:rPr lang="en-US" sz="1600" b="1" i="0" u="none" strike="noStrike" cap="none">
                <a:solidFill>
                  <a:srgbClr val="00B050"/>
                </a:solidFill>
                <a:latin typeface="Calibri"/>
                <a:ea typeface="Calibri"/>
                <a:cs typeface="Calibri"/>
                <a:sym typeface="Calibri"/>
              </a:rPr>
              <a:t>4. Supporting Japanese local governments’ overseas activities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500"/>
              <a:buFont typeface="Arial"/>
              <a:buNone/>
            </a:pPr>
            <a:endParaRPr sz="500" b="1" i="0" u="none" strike="noStrike" cap="none">
              <a:solidFill>
                <a:srgbClr val="333399"/>
              </a:solidFill>
              <a:latin typeface="Calibri"/>
              <a:ea typeface="Calibri"/>
              <a:cs typeface="Calibri"/>
              <a:sym typeface="Calibri"/>
            </a:endParaRPr>
          </a:p>
        </p:txBody>
      </p:sp>
      <p:pic>
        <p:nvPicPr>
          <p:cNvPr id="129" name="Google Shape;129;p2"/>
          <p:cNvPicPr preferRelativeResize="0"/>
          <p:nvPr/>
        </p:nvPicPr>
        <p:blipFill rotWithShape="1">
          <a:blip r:embed="rId3">
            <a:alphaModFix/>
          </a:blip>
          <a:srcRect/>
          <a:stretch/>
        </p:blipFill>
        <p:spPr>
          <a:xfrm>
            <a:off x="5940425" y="684213"/>
            <a:ext cx="1365250" cy="1327150"/>
          </a:xfrm>
          <a:prstGeom prst="rect">
            <a:avLst/>
          </a:prstGeom>
          <a:noFill/>
          <a:ln>
            <a:noFill/>
          </a:ln>
        </p:spPr>
      </p:pic>
      <p:pic>
        <p:nvPicPr>
          <p:cNvPr id="130" name="Google Shape;130;p2"/>
          <p:cNvPicPr preferRelativeResize="0"/>
          <p:nvPr/>
        </p:nvPicPr>
        <p:blipFill rotWithShape="1">
          <a:blip r:embed="rId4">
            <a:alphaModFix/>
          </a:blip>
          <a:srcRect/>
          <a:stretch/>
        </p:blipFill>
        <p:spPr>
          <a:xfrm>
            <a:off x="1603375" y="5094288"/>
            <a:ext cx="4287838" cy="2717800"/>
          </a:xfrm>
          <a:prstGeom prst="rect">
            <a:avLst/>
          </a:prstGeom>
          <a:noFill/>
          <a:ln>
            <a:noFill/>
          </a:ln>
        </p:spPr>
      </p:pic>
      <p:sp>
        <p:nvSpPr>
          <p:cNvPr id="131" name="Google Shape;131;p2"/>
          <p:cNvSpPr/>
          <p:nvPr/>
        </p:nvSpPr>
        <p:spPr>
          <a:xfrm>
            <a:off x="2525713" y="6537325"/>
            <a:ext cx="460375" cy="134938"/>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
          <p:cNvSpPr txBox="1"/>
          <p:nvPr/>
        </p:nvSpPr>
        <p:spPr>
          <a:xfrm>
            <a:off x="2269750" y="6504744"/>
            <a:ext cx="972300" cy="200100"/>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Arial"/>
                <a:ea typeface="Arial"/>
                <a:cs typeface="Arial"/>
                <a:sym typeface="Arial"/>
              </a:rPr>
              <a:t>Sri Lanka</a:t>
            </a:r>
            <a:endParaRPr sz="700" b="0" i="0" u="none" strike="noStrike" cap="none">
              <a:solidFill>
                <a:schemeClr val="dk1"/>
              </a:solidFill>
              <a:latin typeface="Arial"/>
              <a:ea typeface="Arial"/>
              <a:cs typeface="Arial"/>
              <a:sym typeface="Arial"/>
            </a:endParaRPr>
          </a:p>
        </p:txBody>
      </p:sp>
      <p:sp>
        <p:nvSpPr>
          <p:cNvPr id="133" name="Google Shape;133;p2"/>
          <p:cNvSpPr txBox="1"/>
          <p:nvPr/>
        </p:nvSpPr>
        <p:spPr>
          <a:xfrm>
            <a:off x="2454510" y="7758968"/>
            <a:ext cx="4962525" cy="284163"/>
          </a:xfrm>
          <a:prstGeom prst="rect">
            <a:avLst/>
          </a:prstGeom>
          <a:noFill/>
          <a:ln>
            <a:noFill/>
          </a:ln>
        </p:spPr>
        <p:txBody>
          <a:bodyPr spcFirstLastPara="1" wrap="square" lIns="97550" tIns="48775" rIns="97550" bIns="48775"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Our office consists of 19 staff dispatched from Japan and 6 local staff.</a:t>
            </a:r>
            <a:endParaRPr sz="1200" b="0" i="0" u="none" strike="noStrike" cap="none">
              <a:solidFill>
                <a:schemeClr val="dk1"/>
              </a:solidFill>
              <a:latin typeface="Calibri"/>
              <a:ea typeface="Calibri"/>
              <a:cs typeface="Calibri"/>
              <a:sym typeface="Calibri"/>
            </a:endParaRPr>
          </a:p>
        </p:txBody>
      </p:sp>
      <p:graphicFrame>
        <p:nvGraphicFramePr>
          <p:cNvPr id="134" name="Google Shape;134;p2"/>
          <p:cNvGraphicFramePr/>
          <p:nvPr/>
        </p:nvGraphicFramePr>
        <p:xfrm>
          <a:off x="614363" y="8037513"/>
          <a:ext cx="6480175" cy="2351115"/>
        </p:xfrm>
        <a:graphic>
          <a:graphicData uri="http://schemas.openxmlformats.org/drawingml/2006/table">
            <a:tbl>
              <a:tblPr firstRow="1" bandRow="1">
                <a:noFill/>
                <a:tableStyleId>{5C40E297-D7B3-4F38-9A4F-75C43C70D175}</a:tableStyleId>
              </a:tblPr>
              <a:tblGrid>
                <a:gridCol w="1549775">
                  <a:extLst>
                    <a:ext uri="{9D8B030D-6E8A-4147-A177-3AD203B41FA5}">
                      <a16:colId xmlns:a16="http://schemas.microsoft.com/office/drawing/2014/main" val="20000"/>
                    </a:ext>
                  </a:extLst>
                </a:gridCol>
                <a:gridCol w="432050">
                  <a:extLst>
                    <a:ext uri="{9D8B030D-6E8A-4147-A177-3AD203B41FA5}">
                      <a16:colId xmlns:a16="http://schemas.microsoft.com/office/drawing/2014/main" val="20001"/>
                    </a:ext>
                  </a:extLst>
                </a:gridCol>
                <a:gridCol w="4498350">
                  <a:extLst>
                    <a:ext uri="{9D8B030D-6E8A-4147-A177-3AD203B41FA5}">
                      <a16:colId xmlns:a16="http://schemas.microsoft.com/office/drawing/2014/main" val="20002"/>
                    </a:ext>
                  </a:extLst>
                </a:gridCol>
              </a:tblGrid>
              <a:tr h="252025">
                <a:tc>
                  <a:txBody>
                    <a:bodyPr/>
                    <a:lstStyle/>
                    <a:p>
                      <a:pPr marL="0" marR="0" lvl="0" indent="0" algn="l" rtl="0">
                        <a:lnSpc>
                          <a:spcPct val="100000"/>
                        </a:lnSpc>
                        <a:spcBef>
                          <a:spcPts val="0"/>
                        </a:spcBef>
                        <a:spcAft>
                          <a:spcPts val="0"/>
                        </a:spcAft>
                        <a:buClr>
                          <a:srgbClr val="000000"/>
                        </a:buClr>
                        <a:buSzPts val="1050"/>
                        <a:buFont typeface="Arial"/>
                        <a:buNone/>
                      </a:pPr>
                      <a:endParaRPr sz="1050" b="1" u="none" strike="noStrike" cap="none">
                        <a:solidFill>
                          <a:schemeClr val="dk1"/>
                        </a:solidFill>
                      </a:endParaRPr>
                    </a:p>
                  </a:txBody>
                  <a:tcPr marL="93250" marR="93250" marT="46350" marB="4635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7CCE4"/>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1" u="none" strike="noStrike" cap="none">
                          <a:solidFill>
                            <a:schemeClr val="dk1"/>
                          </a:solidFill>
                          <a:latin typeface="Calibri"/>
                          <a:ea typeface="Calibri"/>
                          <a:cs typeface="Calibri"/>
                          <a:sym typeface="Calibri"/>
                        </a:rPr>
                        <a:t>No.</a:t>
                      </a:r>
                      <a:endParaRPr sz="1050" b="1" u="none" strike="noStrike" cap="none">
                        <a:solidFill>
                          <a:schemeClr val="dk1"/>
                        </a:solidFill>
                        <a:latin typeface="Calibri"/>
                        <a:ea typeface="Calibri"/>
                        <a:cs typeface="Calibri"/>
                        <a:sym typeface="Calibri"/>
                      </a:endParaRPr>
                    </a:p>
                  </a:txBody>
                  <a:tcPr marL="93250" marR="93250" marT="46350" marB="4635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7CCE4"/>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1" u="none" strike="noStrike" cap="none">
                          <a:solidFill>
                            <a:schemeClr val="dk1"/>
                          </a:solidFill>
                          <a:latin typeface="Calibri"/>
                          <a:ea typeface="Calibri"/>
                          <a:cs typeface="Calibri"/>
                          <a:sym typeface="Calibri"/>
                        </a:rPr>
                        <a:t>Dispatched from </a:t>
                      </a:r>
                      <a:endParaRPr sz="1400" u="none" strike="noStrike" cap="none"/>
                    </a:p>
                  </a:txBody>
                  <a:tcPr marL="93250" marR="93250" marT="46350" marB="4635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7CCE4"/>
                    </a:solidFill>
                  </a:tcPr>
                </a:tc>
                <a:extLst>
                  <a:ext uri="{0D108BD9-81ED-4DB2-BD59-A6C34878D82A}">
                    <a16:rowId xmlns:a16="http://schemas.microsoft.com/office/drawing/2014/main" val="10000"/>
                  </a:ext>
                </a:extLst>
              </a:tr>
              <a:tr h="252025">
                <a:tc>
                  <a:txBody>
                    <a:bodyPr/>
                    <a:lstStyle/>
                    <a:p>
                      <a:pPr marL="0" marR="0" lvl="0" indent="0" algn="l" rtl="0">
                        <a:lnSpc>
                          <a:spcPct val="100000"/>
                        </a:lnSpc>
                        <a:spcBef>
                          <a:spcPts val="0"/>
                        </a:spcBef>
                        <a:spcAft>
                          <a:spcPts val="0"/>
                        </a:spcAft>
                        <a:buClr>
                          <a:srgbClr val="000000"/>
                        </a:buClr>
                        <a:buSzPts val="1050"/>
                        <a:buFont typeface="Arial"/>
                        <a:buNone/>
                      </a:pPr>
                      <a:r>
                        <a:rPr lang="en-US" sz="1050" b="0" u="none" strike="noStrike" cap="none">
                          <a:solidFill>
                            <a:schemeClr val="dk1"/>
                          </a:solidFill>
                          <a:latin typeface="Calibri"/>
                          <a:ea typeface="Calibri"/>
                          <a:cs typeface="Calibri"/>
                          <a:sym typeface="Calibri"/>
                        </a:rPr>
                        <a:t>Executive Di</a:t>
                      </a:r>
                      <a:r>
                        <a:rPr lang="en-US" sz="1050" u="none" strike="noStrike" cap="none"/>
                        <a:t>r</a:t>
                      </a:r>
                      <a:r>
                        <a:rPr lang="en-US" sz="1050" b="0" u="none" strike="noStrike" cap="none">
                          <a:solidFill>
                            <a:schemeClr val="dk1"/>
                          </a:solidFill>
                          <a:latin typeface="Calibri"/>
                          <a:ea typeface="Calibri"/>
                          <a:cs typeface="Calibri"/>
                          <a:sym typeface="Calibri"/>
                        </a:rPr>
                        <a:t>ector</a:t>
                      </a:r>
                      <a:endParaRPr sz="1050" b="0" u="none" strike="noStrike" cap="none">
                        <a:solidFill>
                          <a:schemeClr val="dk1"/>
                        </a:solidFill>
                        <a:latin typeface="Calibri"/>
                        <a:ea typeface="Calibri"/>
                        <a:cs typeface="Calibri"/>
                        <a:sym typeface="Calibri"/>
                      </a:endParaRPr>
                    </a:p>
                  </a:txBody>
                  <a:tcPr marL="93250" marR="93250" marT="46350" marB="463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0" u="none" strike="noStrike" cap="none">
                          <a:latin typeface="Calibri"/>
                          <a:ea typeface="Calibri"/>
                          <a:cs typeface="Calibri"/>
                          <a:sym typeface="Calibri"/>
                        </a:rPr>
                        <a:t>1</a:t>
                      </a:r>
                      <a:endParaRPr sz="1400" u="none" strike="noStrike" cap="none"/>
                    </a:p>
                  </a:txBody>
                  <a:tcPr marL="93250" marR="93250" marT="46350" marB="463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Ministry of Internal Affairs &amp; Communications </a:t>
                      </a:r>
                      <a:endParaRPr sz="1400" u="none" strike="noStrike" cap="none"/>
                    </a:p>
                  </a:txBody>
                  <a:tcPr marL="73375" marR="9700" marT="96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extLst>
                  <a:ext uri="{0D108BD9-81ED-4DB2-BD59-A6C34878D82A}">
                    <a16:rowId xmlns:a16="http://schemas.microsoft.com/office/drawing/2014/main" val="10001"/>
                  </a:ext>
                </a:extLst>
              </a:tr>
              <a:tr h="252025">
                <a:tc>
                  <a:txBody>
                    <a:bodyPr/>
                    <a:lstStyle/>
                    <a:p>
                      <a:pPr marL="0" marR="0" lvl="0" indent="0" algn="l" rtl="0">
                        <a:lnSpc>
                          <a:spcPct val="100000"/>
                        </a:lnSpc>
                        <a:spcBef>
                          <a:spcPts val="0"/>
                        </a:spcBef>
                        <a:spcAft>
                          <a:spcPts val="0"/>
                        </a:spcAft>
                        <a:buClr>
                          <a:srgbClr val="000000"/>
                        </a:buClr>
                        <a:buSzPts val="1050"/>
                        <a:buFont typeface="Arial"/>
                        <a:buNone/>
                      </a:pPr>
                      <a:r>
                        <a:rPr lang="en-US" sz="1050" b="0" u="none" strike="noStrike" cap="none">
                          <a:solidFill>
                            <a:schemeClr val="dk1"/>
                          </a:solidFill>
                          <a:latin typeface="Calibri"/>
                          <a:ea typeface="Calibri"/>
                          <a:cs typeface="Calibri"/>
                          <a:sym typeface="Calibri"/>
                        </a:rPr>
                        <a:t>Deputy Executive Director</a:t>
                      </a:r>
                      <a:endParaRPr sz="1400" u="none" strike="noStrike" cap="none"/>
                    </a:p>
                  </a:txBody>
                  <a:tcPr marL="93250" marR="93250" marT="46350" marB="463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1</a:t>
                      </a:r>
                      <a:endParaRPr sz="1400" u="none" strike="noStrike" cap="none"/>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Calibri"/>
                        <a:ea typeface="Calibri"/>
                        <a:cs typeface="Calibri"/>
                        <a:sym typeface="Calibri"/>
                      </a:endParaRPr>
                    </a:p>
                  </a:txBody>
                  <a:tcPr marL="93250" marR="93250" marT="46350" marB="463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Kyoto </a:t>
                      </a:r>
                      <a:endParaRPr sz="105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Calibri"/>
                        <a:ea typeface="Calibri"/>
                        <a:cs typeface="Calibri"/>
                        <a:sym typeface="Calibri"/>
                      </a:endParaRPr>
                    </a:p>
                  </a:txBody>
                  <a:tcPr marL="73375" marR="9700" marT="96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extLst>
                  <a:ext uri="{0D108BD9-81ED-4DB2-BD59-A6C34878D82A}">
                    <a16:rowId xmlns:a16="http://schemas.microsoft.com/office/drawing/2014/main" val="10002"/>
                  </a:ext>
                </a:extLst>
              </a:tr>
              <a:tr h="252025">
                <a:tc>
                  <a:txBody>
                    <a:bodyPr/>
                    <a:lstStyle/>
                    <a:p>
                      <a:pPr marL="0" marR="0" lvl="0" indent="0" algn="l" rtl="0">
                        <a:lnSpc>
                          <a:spcPct val="100000"/>
                        </a:lnSpc>
                        <a:spcBef>
                          <a:spcPts val="0"/>
                        </a:spcBef>
                        <a:spcAft>
                          <a:spcPts val="0"/>
                        </a:spcAft>
                        <a:buClr>
                          <a:srgbClr val="000000"/>
                        </a:buClr>
                        <a:buSzPts val="1050"/>
                        <a:buFont typeface="Arial"/>
                        <a:buNone/>
                      </a:pPr>
                      <a:r>
                        <a:rPr lang="en-US" sz="1050" b="0" u="none" strike="noStrike" cap="none">
                          <a:solidFill>
                            <a:schemeClr val="dk1"/>
                          </a:solidFill>
                          <a:latin typeface="Calibri"/>
                          <a:ea typeface="Calibri"/>
                          <a:cs typeface="Calibri"/>
                          <a:sym typeface="Calibri"/>
                        </a:rPr>
                        <a:t>Senior Deputy Director</a:t>
                      </a:r>
                      <a:endParaRPr sz="1050" b="0" u="none" strike="noStrike" cap="none">
                        <a:solidFill>
                          <a:schemeClr val="dk1"/>
                        </a:solidFill>
                        <a:latin typeface="Calibri"/>
                        <a:ea typeface="Calibri"/>
                        <a:cs typeface="Calibri"/>
                        <a:sym typeface="Calibri"/>
                      </a:endParaRPr>
                    </a:p>
                  </a:txBody>
                  <a:tcPr marL="93250" marR="93250" marT="46350" marB="463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0" u="none" strike="noStrike" cap="none">
                          <a:latin typeface="Calibri"/>
                          <a:ea typeface="Calibri"/>
                          <a:cs typeface="Calibri"/>
                          <a:sym typeface="Calibri"/>
                        </a:rPr>
                        <a:t>1</a:t>
                      </a:r>
                      <a:endParaRPr sz="1400" u="none" strike="noStrike" cap="none"/>
                    </a:p>
                  </a:txBody>
                  <a:tcPr marL="93250" marR="93250" marT="46350" marB="463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latin typeface="Calibri"/>
                          <a:ea typeface="Calibri"/>
                          <a:cs typeface="Calibri"/>
                          <a:sym typeface="Calibri"/>
                        </a:rPr>
                        <a:t>Hyogo</a:t>
                      </a:r>
                      <a:endParaRPr sz="1400" u="none" strike="noStrike" cap="none"/>
                    </a:p>
                  </a:txBody>
                  <a:tcPr marL="73375" marR="9700" marT="96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extLst>
                  <a:ext uri="{0D108BD9-81ED-4DB2-BD59-A6C34878D82A}">
                    <a16:rowId xmlns:a16="http://schemas.microsoft.com/office/drawing/2014/main" val="10003"/>
                  </a:ext>
                </a:extLst>
              </a:tr>
              <a:tr h="674775">
                <a:tc>
                  <a:txBody>
                    <a:bodyPr/>
                    <a:lstStyle/>
                    <a:p>
                      <a:pPr marL="0" marR="0" lvl="0" indent="0" algn="l" rtl="0">
                        <a:lnSpc>
                          <a:spcPct val="100000"/>
                        </a:lnSpc>
                        <a:spcBef>
                          <a:spcPts val="0"/>
                        </a:spcBef>
                        <a:spcAft>
                          <a:spcPts val="0"/>
                        </a:spcAft>
                        <a:buClr>
                          <a:srgbClr val="000000"/>
                        </a:buClr>
                        <a:buSzPts val="1050"/>
                        <a:buFont typeface="Arial"/>
                        <a:buNone/>
                      </a:pPr>
                      <a:r>
                        <a:rPr lang="en-US" sz="1050" b="0" u="none" strike="noStrike" cap="none">
                          <a:latin typeface="Calibri"/>
                          <a:ea typeface="Calibri"/>
                          <a:cs typeface="Calibri"/>
                          <a:sym typeface="Calibri"/>
                        </a:rPr>
                        <a:t>Deputy Director</a:t>
                      </a:r>
                      <a:endParaRPr sz="1050" b="0" u="none" strike="noStrike" cap="none">
                        <a:latin typeface="Calibri"/>
                        <a:ea typeface="Calibri"/>
                        <a:cs typeface="Calibri"/>
                        <a:sym typeface="Calibri"/>
                      </a:endParaRPr>
                    </a:p>
                  </a:txBody>
                  <a:tcPr marL="93250" marR="93250" marT="46350" marB="463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0" u="none" strike="noStrike" cap="none">
                          <a:latin typeface="Calibri"/>
                          <a:ea typeface="Calibri"/>
                          <a:cs typeface="Calibri"/>
                          <a:sym typeface="Calibri"/>
                        </a:rPr>
                        <a:t>14</a:t>
                      </a:r>
                      <a:endParaRPr sz="1050" b="0" u="none" strike="noStrike" cap="none">
                        <a:latin typeface="Calibri"/>
                        <a:ea typeface="Calibri"/>
                        <a:cs typeface="Calibri"/>
                        <a:sym typeface="Calibri"/>
                      </a:endParaRPr>
                    </a:p>
                  </a:txBody>
                  <a:tcPr marL="93250" marR="93250" marT="46350" marB="463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US" sz="1050" b="0" u="none" strike="noStrike" cap="none">
                          <a:latin typeface="Calibri"/>
                          <a:ea typeface="Calibri"/>
                          <a:cs typeface="Calibri"/>
                          <a:sym typeface="Calibri"/>
                        </a:rPr>
                        <a:t>Akita, Tochigi, Oyama City (</a:t>
                      </a:r>
                      <a:r>
                        <a:rPr lang="en-US" sz="1100" b="0" u="none" strike="noStrike" cap="none">
                          <a:latin typeface="Calibri"/>
                          <a:ea typeface="Calibri"/>
                          <a:cs typeface="Calibri"/>
                          <a:sym typeface="Calibri"/>
                        </a:rPr>
                        <a:t>Tochigi</a:t>
                      </a:r>
                      <a:r>
                        <a:rPr lang="en-US" sz="1050" b="0" u="none" strike="noStrike" cap="none">
                          <a:latin typeface="Calibri"/>
                          <a:ea typeface="Calibri"/>
                          <a:cs typeface="Calibri"/>
                          <a:sym typeface="Calibri"/>
                        </a:rPr>
                        <a:t>), Tokyo, Ota City (Tokyo),</a:t>
                      </a:r>
                      <a:endParaRPr sz="1050" b="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r>
                        <a:rPr lang="en-US" sz="1050" u="none" strike="noStrike" cap="none"/>
                        <a:t>Toyama, </a:t>
                      </a:r>
                      <a:r>
                        <a:rPr lang="en-US" sz="1050" b="0" u="none" strike="noStrike" cap="none">
                          <a:latin typeface="Calibri"/>
                          <a:ea typeface="Calibri"/>
                          <a:cs typeface="Calibri"/>
                          <a:sym typeface="Calibri"/>
                        </a:rPr>
                        <a:t>Nagano, Aichi, Ichinomiya City (Aichi), </a:t>
                      </a:r>
                      <a:r>
                        <a:rPr lang="en-US" sz="1050" u="none" strike="noStrike" cap="none"/>
                        <a:t>Okayama,</a:t>
                      </a:r>
                      <a:endParaRPr sz="1050" u="none" strike="noStrike" cap="none"/>
                    </a:p>
                    <a:p>
                      <a:pPr marL="0" marR="0" lvl="0" indent="0" algn="l" rtl="0">
                        <a:lnSpc>
                          <a:spcPct val="100000"/>
                        </a:lnSpc>
                        <a:spcBef>
                          <a:spcPts val="0"/>
                        </a:spcBef>
                        <a:spcAft>
                          <a:spcPts val="0"/>
                        </a:spcAft>
                        <a:buClr>
                          <a:srgbClr val="000000"/>
                        </a:buClr>
                        <a:buSzPts val="1050"/>
                        <a:buFont typeface="Arial"/>
                        <a:buNone/>
                      </a:pPr>
                      <a:r>
                        <a:rPr lang="en-US" sz="1050" b="0" u="none" strike="noStrike" cap="none">
                          <a:latin typeface="Calibri"/>
                          <a:ea typeface="Calibri"/>
                          <a:cs typeface="Calibri"/>
                          <a:sym typeface="Calibri"/>
                        </a:rPr>
                        <a:t>Yamaguchi, Kitakyushu City (Fukuoka), Miyazaki, Kagoshima</a:t>
                      </a:r>
                      <a:endParaRPr sz="1050" b="0" u="none" strike="noStrike" cap="none">
                        <a:latin typeface="Calibri"/>
                        <a:ea typeface="Calibri"/>
                        <a:cs typeface="Calibri"/>
                        <a:sym typeface="Calibri"/>
                      </a:endParaRPr>
                    </a:p>
                  </a:txBody>
                  <a:tcPr marL="73375" marR="93250" marT="46350" marB="463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extLst>
                  <a:ext uri="{0D108BD9-81ED-4DB2-BD59-A6C34878D82A}">
                    <a16:rowId xmlns:a16="http://schemas.microsoft.com/office/drawing/2014/main" val="10004"/>
                  </a:ext>
                </a:extLst>
              </a:tr>
              <a:tr h="252025">
                <a:tc>
                  <a:txBody>
                    <a:bodyPr/>
                    <a:lstStyle/>
                    <a:p>
                      <a:pPr marL="0" marR="0" lvl="0" indent="0" algn="l" rtl="0">
                        <a:lnSpc>
                          <a:spcPct val="100000"/>
                        </a:lnSpc>
                        <a:spcBef>
                          <a:spcPts val="0"/>
                        </a:spcBef>
                        <a:spcAft>
                          <a:spcPts val="0"/>
                        </a:spcAft>
                        <a:buClr>
                          <a:srgbClr val="000000"/>
                        </a:buClr>
                        <a:buSzPts val="1050"/>
                        <a:buFont typeface="Arial"/>
                        <a:buNone/>
                      </a:pPr>
                      <a:r>
                        <a:rPr lang="en-US" sz="1050" b="0" u="none" strike="noStrike" cap="none">
                          <a:latin typeface="Calibri"/>
                          <a:ea typeface="Calibri"/>
                          <a:cs typeface="Calibri"/>
                          <a:sym typeface="Calibri"/>
                        </a:rPr>
                        <a:t>Division Director</a:t>
                      </a:r>
                      <a:endParaRPr sz="1050" b="0" u="none" strike="noStrike" cap="none">
                        <a:latin typeface="Calibri"/>
                        <a:ea typeface="Calibri"/>
                        <a:cs typeface="Calibri"/>
                        <a:sym typeface="Calibri"/>
                      </a:endParaRPr>
                    </a:p>
                  </a:txBody>
                  <a:tcPr marL="93250" marR="93250" marT="46350" marB="463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0" u="none" strike="noStrike" cap="none">
                          <a:latin typeface="Calibri"/>
                          <a:ea typeface="Calibri"/>
                          <a:cs typeface="Calibri"/>
                          <a:sym typeface="Calibri"/>
                        </a:rPr>
                        <a:t>2</a:t>
                      </a:r>
                      <a:endParaRPr sz="1400" u="none" strike="noStrike" cap="none"/>
                    </a:p>
                  </a:txBody>
                  <a:tcPr marL="93250" marR="93250" marT="46350" marB="463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chemeClr val="dk1"/>
                        </a:buClr>
                        <a:buSzPts val="1050"/>
                        <a:buFont typeface="Calibri"/>
                        <a:buNone/>
                      </a:pPr>
                      <a:r>
                        <a:rPr lang="en-US" sz="1050" b="0" u="none" strike="noStrike" cap="none">
                          <a:latin typeface="Calibri"/>
                          <a:ea typeface="Calibri"/>
                          <a:cs typeface="Calibri"/>
                          <a:sym typeface="Calibri"/>
                        </a:rPr>
                        <a:t>Nagano, Kumamoto</a:t>
                      </a:r>
                      <a:endParaRPr sz="1400" u="none" strike="noStrike" cap="none"/>
                    </a:p>
                  </a:txBody>
                  <a:tcPr marL="73375" marR="93250" marT="46350" marB="463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extLst>
                  <a:ext uri="{0D108BD9-81ED-4DB2-BD59-A6C34878D82A}">
                    <a16:rowId xmlns:a16="http://schemas.microsoft.com/office/drawing/2014/main" val="10005"/>
                  </a:ext>
                </a:extLst>
              </a:tr>
              <a:tr h="252025">
                <a:tc>
                  <a:txBody>
                    <a:bodyPr/>
                    <a:lstStyle/>
                    <a:p>
                      <a:pPr marL="0" marR="0" lvl="0" indent="0" algn="l" rtl="0">
                        <a:lnSpc>
                          <a:spcPct val="100000"/>
                        </a:lnSpc>
                        <a:spcBef>
                          <a:spcPts val="0"/>
                        </a:spcBef>
                        <a:spcAft>
                          <a:spcPts val="0"/>
                        </a:spcAft>
                        <a:buClr>
                          <a:srgbClr val="000000"/>
                        </a:buClr>
                        <a:buSzPts val="1050"/>
                        <a:buFont typeface="Arial"/>
                        <a:buNone/>
                      </a:pPr>
                      <a:r>
                        <a:rPr lang="en-US" sz="1050" b="0" u="none" strike="noStrike" cap="none">
                          <a:latin typeface="Calibri"/>
                          <a:ea typeface="Calibri"/>
                          <a:cs typeface="Calibri"/>
                          <a:sym typeface="Calibri"/>
                        </a:rPr>
                        <a:t>Local Staff</a:t>
                      </a:r>
                      <a:endParaRPr sz="1050" b="0" u="none" strike="noStrike" cap="none">
                        <a:latin typeface="Calibri"/>
                        <a:ea typeface="Calibri"/>
                        <a:cs typeface="Calibri"/>
                        <a:sym typeface="Calibri"/>
                      </a:endParaRPr>
                    </a:p>
                  </a:txBody>
                  <a:tcPr marL="93250" marR="93250" marT="46350" marB="463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0" u="none" strike="noStrike" cap="none">
                          <a:latin typeface="Calibri"/>
                          <a:ea typeface="Calibri"/>
                          <a:cs typeface="Calibri"/>
                          <a:sym typeface="Calibri"/>
                        </a:rPr>
                        <a:t>6</a:t>
                      </a:r>
                      <a:endParaRPr sz="1400" u="none" strike="noStrike" cap="none"/>
                    </a:p>
                  </a:txBody>
                  <a:tcPr marL="93250" marR="93250" marT="46350" marB="463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US" sz="1050" b="0" u="none" strike="noStrike" cap="none">
                          <a:latin typeface="Arial"/>
                          <a:ea typeface="Arial"/>
                          <a:cs typeface="Arial"/>
                          <a:sym typeface="Arial"/>
                        </a:rPr>
                        <a:t>-</a:t>
                      </a:r>
                      <a:endParaRPr sz="1400" u="none" strike="noStrike" cap="none"/>
                    </a:p>
                  </a:txBody>
                  <a:tcPr marL="73375" marR="93250" marT="46350" marB="463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AE5F1"/>
                    </a:solidFill>
                  </a:tcPr>
                </a:tc>
                <a:extLst>
                  <a:ext uri="{0D108BD9-81ED-4DB2-BD59-A6C34878D82A}">
                    <a16:rowId xmlns:a16="http://schemas.microsoft.com/office/drawing/2014/main" val="10006"/>
                  </a:ext>
                </a:extLst>
              </a:tr>
            </a:tbl>
          </a:graphicData>
        </a:graphic>
      </p:graphicFrame>
      <p:sp>
        <p:nvSpPr>
          <p:cNvPr id="135" name="Google Shape;135;p2" descr="横線"/>
          <p:cNvSpPr txBox="1"/>
          <p:nvPr/>
        </p:nvSpPr>
        <p:spPr>
          <a:xfrm>
            <a:off x="220663" y="7734300"/>
            <a:ext cx="2462212" cy="344724"/>
          </a:xfrm>
          <a:prstGeom prst="rect">
            <a:avLst/>
          </a:prstGeom>
          <a:noFill/>
          <a:ln>
            <a:noFill/>
          </a:ln>
        </p:spPr>
        <p:txBody>
          <a:bodyPr spcFirstLastPara="1" wrap="square" lIns="97550" tIns="48775" rIns="97550" bIns="48775" anchor="t" anchorCtr="0">
            <a:spAutoFit/>
          </a:bodyPr>
          <a:lstStyle/>
          <a:p>
            <a:pPr marL="0" marR="0" lvl="0" indent="0" algn="l" rtl="0">
              <a:lnSpc>
                <a:spcPct val="100000"/>
              </a:lnSpc>
              <a:spcBef>
                <a:spcPts val="0"/>
              </a:spcBef>
              <a:spcAft>
                <a:spcPts val="0"/>
              </a:spcAft>
              <a:buClr>
                <a:srgbClr val="000099"/>
              </a:buClr>
              <a:buSzPts val="1400"/>
              <a:buFont typeface="Arial"/>
              <a:buNone/>
            </a:pPr>
            <a:r>
              <a:rPr lang="en-US" sz="1600" b="1" i="0" u="none" strike="noStrike" cap="none">
                <a:solidFill>
                  <a:srgbClr val="000099"/>
                </a:solidFill>
                <a:latin typeface="Calibri"/>
                <a:ea typeface="Calibri"/>
                <a:cs typeface="Calibri"/>
                <a:sym typeface="Calibri"/>
              </a:rPr>
              <a:t>Organizational Structure</a:t>
            </a:r>
            <a:endParaRPr sz="1600" b="1" i="0" u="none" strike="noStrike" cap="none">
              <a:solidFill>
                <a:srgbClr val="000099"/>
              </a:solidFill>
              <a:latin typeface="Calibri"/>
              <a:ea typeface="Calibri"/>
              <a:cs typeface="Calibri"/>
              <a:sym typeface="Calibri"/>
            </a:endParaRPr>
          </a:p>
        </p:txBody>
      </p:sp>
      <p:sp>
        <p:nvSpPr>
          <p:cNvPr id="136" name="Google Shape;136;p2"/>
          <p:cNvSpPr/>
          <p:nvPr/>
        </p:nvSpPr>
        <p:spPr>
          <a:xfrm>
            <a:off x="216235" y="10387795"/>
            <a:ext cx="214209" cy="236605"/>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Meiryo"/>
                <a:ea typeface="Meiryo"/>
                <a:cs typeface="Meiryo"/>
                <a:sym typeface="Meiryo"/>
              </a:rPr>
              <a:t>1</a:t>
            </a:r>
            <a:endParaRPr sz="1196" b="0" i="0" u="none" strike="noStrike" cap="none">
              <a:solidFill>
                <a:schemeClr val="dk1"/>
              </a:solidFill>
              <a:latin typeface="Meiryo"/>
              <a:ea typeface="Meiryo"/>
              <a:cs typeface="Meiryo"/>
              <a:sym typeface="Meiry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p:nvPr/>
        </p:nvSpPr>
        <p:spPr>
          <a:xfrm>
            <a:off x="174239" y="534490"/>
            <a:ext cx="7176300" cy="9839100"/>
          </a:xfrm>
          <a:prstGeom prst="rect">
            <a:avLst/>
          </a:prstGeom>
          <a:noFill/>
          <a:ln w="50800" cap="flat" cmpd="dbl">
            <a:solidFill>
              <a:srgbClr val="5F497A"/>
            </a:solidFill>
            <a:prstDash val="solid"/>
            <a:bevel/>
            <a:headEnd type="none" w="sm" len="sm"/>
            <a:tailEnd type="none" w="sm" len="sm"/>
          </a:ln>
        </p:spPr>
        <p:txBody>
          <a:bodyPr spcFirstLastPara="1" wrap="square" lIns="97225" tIns="48600" rIns="97225" bIns="48600" anchor="t" anchorCtr="0">
            <a:no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rgbClr val="CC3300"/>
                </a:solidFill>
                <a:latin typeface="Calibri"/>
                <a:ea typeface="Calibri"/>
                <a:cs typeface="Calibri"/>
                <a:sym typeface="Calibri"/>
              </a:rPr>
              <a:t>　</a:t>
            </a:r>
            <a:endParaRPr sz="1196" b="1" i="0" u="none" strike="noStrike" cap="none">
              <a:solidFill>
                <a:srgbClr val="CC3300"/>
              </a:solidFill>
              <a:latin typeface="Calibri"/>
              <a:ea typeface="Calibri"/>
              <a:cs typeface="Calibri"/>
              <a:sym typeface="Calibri"/>
            </a:endParaRPr>
          </a:p>
        </p:txBody>
      </p:sp>
      <p:sp>
        <p:nvSpPr>
          <p:cNvPr id="143" name="Google Shape;143;p3" descr="横線"/>
          <p:cNvSpPr txBox="1"/>
          <p:nvPr/>
        </p:nvSpPr>
        <p:spPr>
          <a:xfrm>
            <a:off x="193224" y="610691"/>
            <a:ext cx="6146451" cy="378122"/>
          </a:xfrm>
          <a:prstGeom prst="rect">
            <a:avLst/>
          </a:prstGeom>
          <a:noFill/>
          <a:ln>
            <a:noFill/>
          </a:ln>
        </p:spPr>
        <p:txBody>
          <a:bodyPr spcFirstLastPara="1" wrap="square" lIns="97225" tIns="48600" rIns="97225" bIns="486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5F497A"/>
                </a:solidFill>
                <a:latin typeface="Calibri"/>
                <a:ea typeface="Calibri"/>
                <a:cs typeface="Calibri"/>
                <a:sym typeface="Calibri"/>
              </a:rPr>
              <a:t>Seminars and Exch</a:t>
            </a:r>
            <a:r>
              <a:rPr lang="en-US" sz="1800" b="1" i="0" u="none" strike="noStrike" cap="none">
                <a:solidFill>
                  <a:srgbClr val="604A7B"/>
                </a:solidFill>
                <a:latin typeface="Calibri"/>
                <a:ea typeface="Calibri"/>
                <a:cs typeface="Calibri"/>
                <a:sym typeface="Calibri"/>
              </a:rPr>
              <a:t>ang</a:t>
            </a:r>
            <a:r>
              <a:rPr lang="en-US" sz="1800" b="1" i="0" u="none" strike="noStrike" cap="none">
                <a:solidFill>
                  <a:srgbClr val="5F497A"/>
                </a:solidFill>
                <a:latin typeface="Calibri"/>
                <a:ea typeface="Calibri"/>
                <a:cs typeface="Calibri"/>
                <a:sym typeface="Calibri"/>
              </a:rPr>
              <a:t>e Sessions on Local Administration</a:t>
            </a:r>
            <a:endParaRPr sz="1800" b="1" i="0" u="none" strike="noStrike" cap="none">
              <a:solidFill>
                <a:srgbClr val="5F497A"/>
              </a:solidFill>
              <a:latin typeface="Calibri"/>
              <a:ea typeface="Calibri"/>
              <a:cs typeface="Calibri"/>
              <a:sym typeface="Calibri"/>
            </a:endParaRPr>
          </a:p>
        </p:txBody>
      </p:sp>
      <p:sp>
        <p:nvSpPr>
          <p:cNvPr id="144" name="Google Shape;144;p3"/>
          <p:cNvSpPr txBox="1"/>
          <p:nvPr/>
        </p:nvSpPr>
        <p:spPr>
          <a:xfrm>
            <a:off x="278658" y="1097976"/>
            <a:ext cx="6673289" cy="1018871"/>
          </a:xfrm>
          <a:prstGeom prst="rect">
            <a:avLst/>
          </a:prstGeom>
          <a:noFill/>
          <a:ln>
            <a:noFill/>
          </a:ln>
        </p:spPr>
        <p:txBody>
          <a:bodyPr spcFirstLastPara="1" wrap="square" lIns="71750" tIns="48600" rIns="97225" bIns="48600" anchor="t" anchorCtr="0">
            <a:spAutoFit/>
          </a:bodyPr>
          <a:lstStyle/>
          <a:p>
            <a:pPr marL="0" marR="0" lvl="0" indent="0" algn="just"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With an aim to enhance cooperation and exchange in the area of local administration, J.CLAIR Singapore actively conducts seminars and exchange sessions with local government officials and related  organizations in ASEAN countries, India as well as Sri Lanka. These initiatives provide a platform for academics and practitioners of local governance from both sides to discuss best practices and exchange new insights on local administration.</a:t>
            </a:r>
            <a:endParaRPr sz="1400" b="0" i="0" u="none" strike="noStrike" cap="none">
              <a:solidFill>
                <a:srgbClr val="000000"/>
              </a:solidFill>
              <a:latin typeface="Calibri"/>
              <a:ea typeface="Calibri"/>
              <a:cs typeface="Calibri"/>
              <a:sym typeface="Calibri"/>
            </a:endParaRPr>
          </a:p>
        </p:txBody>
      </p:sp>
      <p:sp>
        <p:nvSpPr>
          <p:cNvPr id="145" name="Google Shape;145;p3"/>
          <p:cNvSpPr txBox="1"/>
          <p:nvPr/>
        </p:nvSpPr>
        <p:spPr>
          <a:xfrm>
            <a:off x="264419" y="2123176"/>
            <a:ext cx="6931171" cy="313593"/>
          </a:xfrm>
          <a:prstGeom prst="rect">
            <a:avLst/>
          </a:prstGeom>
          <a:solidFill>
            <a:srgbClr val="5F497A"/>
          </a:solidFill>
          <a:ln>
            <a:noFill/>
          </a:ln>
        </p:spPr>
        <p:txBody>
          <a:bodyPr spcFirstLastPara="1" wrap="square" lIns="71750" tIns="48600" rIns="97225" bIns="48600" anchor="t" anchorCtr="0">
            <a:spAutoFit/>
          </a:bodyPr>
          <a:lstStyle/>
          <a:p>
            <a:pPr marL="0" marR="0" lvl="0" indent="0" algn="just" rtl="0">
              <a:lnSpc>
                <a:spcPct val="100000"/>
              </a:lnSpc>
              <a:spcBef>
                <a:spcPts val="0"/>
              </a:spcBef>
              <a:spcAft>
                <a:spcPts val="0"/>
              </a:spcAft>
              <a:buClr>
                <a:schemeClr val="lt1"/>
              </a:buClr>
              <a:buSzPts val="1196"/>
              <a:buFont typeface="Arial"/>
              <a:buNone/>
            </a:pPr>
            <a:r>
              <a:rPr lang="en-US" sz="1400" b="1" i="0" u="none" strike="noStrike" cap="none">
                <a:solidFill>
                  <a:schemeClr val="lt1"/>
                </a:solidFill>
                <a:latin typeface="Calibri"/>
                <a:ea typeface="Calibri"/>
                <a:cs typeface="Calibri"/>
                <a:sym typeface="Calibri"/>
              </a:rPr>
              <a:t>Local Administration Seminars Organized by J.CLAIR Singapore</a:t>
            </a:r>
            <a:endParaRPr sz="1800" b="0" i="0" u="none" strike="noStrike" cap="none">
              <a:solidFill>
                <a:srgbClr val="000000"/>
              </a:solidFill>
              <a:latin typeface="Calibri"/>
              <a:ea typeface="Calibri"/>
              <a:cs typeface="Calibri"/>
              <a:sym typeface="Calibri"/>
            </a:endParaRPr>
          </a:p>
        </p:txBody>
      </p:sp>
      <p:sp>
        <p:nvSpPr>
          <p:cNvPr id="146" name="Google Shape;146;p3"/>
          <p:cNvSpPr txBox="1"/>
          <p:nvPr/>
        </p:nvSpPr>
        <p:spPr>
          <a:xfrm>
            <a:off x="278658" y="2407824"/>
            <a:ext cx="6673200" cy="650400"/>
          </a:xfrm>
          <a:prstGeom prst="rect">
            <a:avLst/>
          </a:prstGeom>
          <a:noFill/>
          <a:ln>
            <a:noFill/>
          </a:ln>
        </p:spPr>
        <p:txBody>
          <a:bodyPr spcFirstLastPara="1" wrap="square" lIns="71750" tIns="48600" rIns="53800" bIns="48600" anchor="t" anchorCtr="0">
            <a:spAutoFit/>
          </a:bodyPr>
          <a:lstStyle/>
          <a:p>
            <a:pPr marL="0" marR="0" lvl="0" indent="0" algn="just" rtl="0">
              <a:lnSpc>
                <a:spcPct val="100000"/>
              </a:lnSpc>
              <a:spcBef>
                <a:spcPts val="0"/>
              </a:spcBef>
              <a:spcAft>
                <a:spcPts val="0"/>
              </a:spcAft>
              <a:buClr>
                <a:schemeClr val="dk1"/>
              </a:buClr>
              <a:buSzPts val="1196"/>
              <a:buFont typeface="Arial"/>
              <a:buNone/>
            </a:pPr>
            <a:r>
              <a:rPr lang="en-US" sz="1196" b="0" i="0" u="none" strike="noStrike" cap="none">
                <a:solidFill>
                  <a:schemeClr val="dk1"/>
                </a:solidFill>
                <a:latin typeface="Calibri"/>
                <a:ea typeface="Calibri"/>
                <a:cs typeface="Calibri"/>
                <a:sym typeface="Calibri"/>
              </a:rPr>
              <a:t>J.CLAIR Singapore plans and implements local administration seminars with cooperation from our counterparts in order to promote knowledge exchange on issues of particular concern, as well as support the development of local administrative systems in Japan and the respective host countries.</a:t>
            </a:r>
            <a:endParaRPr sz="1196" b="0" i="0" u="none" strike="noStrike" cap="none">
              <a:solidFill>
                <a:schemeClr val="dk1"/>
              </a:solidFill>
              <a:latin typeface="Calibri"/>
              <a:ea typeface="Calibri"/>
              <a:cs typeface="Calibri"/>
              <a:sym typeface="Calibri"/>
            </a:endParaRPr>
          </a:p>
        </p:txBody>
      </p:sp>
      <p:sp>
        <p:nvSpPr>
          <p:cNvPr id="147" name="Google Shape;147;p3"/>
          <p:cNvSpPr txBox="1"/>
          <p:nvPr/>
        </p:nvSpPr>
        <p:spPr>
          <a:xfrm>
            <a:off x="270748" y="5458784"/>
            <a:ext cx="6909000" cy="529036"/>
          </a:xfrm>
          <a:prstGeom prst="rect">
            <a:avLst/>
          </a:prstGeom>
          <a:solidFill>
            <a:srgbClr val="5F497A"/>
          </a:solidFill>
          <a:ln>
            <a:noFill/>
          </a:ln>
        </p:spPr>
        <p:txBody>
          <a:bodyPr spcFirstLastPara="1" wrap="square" lIns="71750" tIns="48600" rIns="97225" bIns="48600" anchor="t" anchorCtr="0">
            <a:spAutoFit/>
          </a:bodyPr>
          <a:lstStyle/>
          <a:p>
            <a:pPr marL="0" marR="0" lvl="0" indent="0" algn="just" rtl="0">
              <a:lnSpc>
                <a:spcPct val="100000"/>
              </a:lnSpc>
              <a:spcBef>
                <a:spcPts val="0"/>
              </a:spcBef>
              <a:spcAft>
                <a:spcPts val="0"/>
              </a:spcAft>
              <a:buClr>
                <a:schemeClr val="lt1"/>
              </a:buClr>
              <a:buSzPts val="1196"/>
              <a:buFont typeface="Arial"/>
              <a:buNone/>
            </a:pPr>
            <a:r>
              <a:rPr lang="en-US" sz="1400" b="1" i="0" u="none" strike="noStrike" cap="none">
                <a:solidFill>
                  <a:schemeClr val="lt1"/>
                </a:solidFill>
                <a:latin typeface="Calibri"/>
                <a:ea typeface="Calibri"/>
                <a:cs typeface="Calibri"/>
                <a:sym typeface="Calibri"/>
              </a:rPr>
              <a:t>Local Administration Seminar Series Organized by the Ministry of Internal Affairs and Communications</a:t>
            </a:r>
            <a:endParaRPr sz="1800" b="0" i="0" u="none" strike="noStrike" cap="none">
              <a:solidFill>
                <a:srgbClr val="000000"/>
              </a:solidFill>
              <a:latin typeface="Calibri"/>
              <a:ea typeface="Calibri"/>
              <a:cs typeface="Calibri"/>
              <a:sym typeface="Calibri"/>
            </a:endParaRPr>
          </a:p>
        </p:txBody>
      </p:sp>
      <p:sp>
        <p:nvSpPr>
          <p:cNvPr id="148" name="Google Shape;148;p3"/>
          <p:cNvSpPr txBox="1"/>
          <p:nvPr/>
        </p:nvSpPr>
        <p:spPr>
          <a:xfrm>
            <a:off x="324539" y="5930983"/>
            <a:ext cx="6673200" cy="834600"/>
          </a:xfrm>
          <a:prstGeom prst="rect">
            <a:avLst/>
          </a:prstGeom>
          <a:noFill/>
          <a:ln>
            <a:noFill/>
          </a:ln>
        </p:spPr>
        <p:txBody>
          <a:bodyPr spcFirstLastPara="1" wrap="square" lIns="71750" tIns="48600" rIns="97225" bIns="48600" anchor="t" anchorCtr="0">
            <a:spAutoFit/>
          </a:bodyPr>
          <a:lstStyle/>
          <a:p>
            <a:pPr marL="0" marR="0" lvl="0" indent="0" algn="just" rtl="0">
              <a:lnSpc>
                <a:spcPct val="100000"/>
              </a:lnSpc>
              <a:spcBef>
                <a:spcPts val="0"/>
              </a:spcBef>
              <a:spcAft>
                <a:spcPts val="0"/>
              </a:spcAft>
              <a:buClr>
                <a:schemeClr val="dk1"/>
              </a:buClr>
              <a:buSzPts val="1196"/>
              <a:buFont typeface="Arial"/>
              <a:buNone/>
            </a:pPr>
            <a:r>
              <a:rPr lang="en-US" sz="1196" b="0" i="0" u="none" strike="noStrike" cap="none">
                <a:solidFill>
                  <a:schemeClr val="dk1"/>
                </a:solidFill>
                <a:latin typeface="Calibri"/>
                <a:ea typeface="Calibri"/>
                <a:cs typeface="Calibri"/>
                <a:sym typeface="Calibri"/>
              </a:rPr>
              <a:t>J.CLAIR Singapore actively assists in the local administration seminar series held annually by Japan’s Ministry of Internal Affairs and Communications in cooperation with a host country in the ASEAN region, India or Sri Lanka. J.CLAIR Singapore coordinates the details of the seminar with the co-organizer in the host country and ensures the smooth operation of the actual event.</a:t>
            </a:r>
            <a:endParaRPr sz="1400" b="0" i="0" u="none" strike="noStrike" cap="none">
              <a:solidFill>
                <a:schemeClr val="dk1"/>
              </a:solidFill>
              <a:latin typeface="Calibri"/>
              <a:ea typeface="Calibri"/>
              <a:cs typeface="Calibri"/>
              <a:sym typeface="Calibri"/>
            </a:endParaRPr>
          </a:p>
        </p:txBody>
      </p:sp>
      <p:sp>
        <p:nvSpPr>
          <p:cNvPr id="149" name="Google Shape;149;p3"/>
          <p:cNvSpPr/>
          <p:nvPr/>
        </p:nvSpPr>
        <p:spPr>
          <a:xfrm>
            <a:off x="4454728" y="5111029"/>
            <a:ext cx="2629500" cy="21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97"/>
              <a:buFont typeface="Arial"/>
              <a:buNone/>
            </a:pPr>
            <a:r>
              <a:rPr lang="en-US" sz="797" b="0" i="0" u="none" strike="noStrike" cap="none">
                <a:solidFill>
                  <a:schemeClr val="dk1"/>
                </a:solidFill>
                <a:latin typeface="Calibri"/>
                <a:ea typeface="Calibri"/>
                <a:cs typeface="Calibri"/>
                <a:sym typeface="Calibri"/>
              </a:rPr>
              <a:t> 【2021 Joint Online Seminar with Indonesia】</a:t>
            </a:r>
            <a:endParaRPr sz="1400" b="0" i="0" u="none" strike="noStrike" cap="none">
              <a:solidFill>
                <a:srgbClr val="000000"/>
              </a:solidFill>
              <a:latin typeface="Calibri"/>
              <a:ea typeface="Calibri"/>
              <a:cs typeface="Calibri"/>
              <a:sym typeface="Calibri"/>
            </a:endParaRPr>
          </a:p>
        </p:txBody>
      </p:sp>
      <p:sp>
        <p:nvSpPr>
          <p:cNvPr id="150" name="Google Shape;150;p3"/>
          <p:cNvSpPr txBox="1"/>
          <p:nvPr/>
        </p:nvSpPr>
        <p:spPr>
          <a:xfrm>
            <a:off x="307926" y="8162741"/>
            <a:ext cx="6909000" cy="313593"/>
          </a:xfrm>
          <a:prstGeom prst="rect">
            <a:avLst/>
          </a:prstGeom>
          <a:solidFill>
            <a:srgbClr val="5F497A"/>
          </a:solidFill>
          <a:ln>
            <a:noFill/>
          </a:ln>
        </p:spPr>
        <p:txBody>
          <a:bodyPr spcFirstLastPara="1" wrap="square" lIns="71750" tIns="48600" rIns="97225" bIns="48600" anchor="t" anchorCtr="0">
            <a:spAutoFit/>
          </a:bodyPr>
          <a:lstStyle/>
          <a:p>
            <a:pPr marL="0" marR="0" lvl="0" indent="0" algn="just" rtl="0">
              <a:lnSpc>
                <a:spcPct val="100000"/>
              </a:lnSpc>
              <a:spcBef>
                <a:spcPts val="0"/>
              </a:spcBef>
              <a:spcAft>
                <a:spcPts val="0"/>
              </a:spcAft>
              <a:buClr>
                <a:schemeClr val="lt1"/>
              </a:buClr>
              <a:buSzPts val="1196"/>
              <a:buFont typeface="Arial"/>
              <a:buNone/>
            </a:pPr>
            <a:r>
              <a:rPr lang="en-US" sz="1400" b="1" i="0" u="none" strike="noStrike" cap="none">
                <a:solidFill>
                  <a:schemeClr val="lt1"/>
                </a:solidFill>
                <a:latin typeface="Calibri"/>
                <a:ea typeface="Calibri"/>
                <a:cs typeface="Calibri"/>
                <a:sym typeface="Calibri"/>
              </a:rPr>
              <a:t>Seminar on Best Practices of Japan</a:t>
            </a:r>
            <a:endParaRPr sz="1800" b="0" i="0" u="none" strike="noStrike" cap="none">
              <a:solidFill>
                <a:srgbClr val="000000"/>
              </a:solidFill>
              <a:latin typeface="Calibri"/>
              <a:ea typeface="Calibri"/>
              <a:cs typeface="Calibri"/>
              <a:sym typeface="Calibri"/>
            </a:endParaRPr>
          </a:p>
        </p:txBody>
      </p:sp>
      <p:sp>
        <p:nvSpPr>
          <p:cNvPr id="151" name="Google Shape;151;p3"/>
          <p:cNvSpPr txBox="1"/>
          <p:nvPr/>
        </p:nvSpPr>
        <p:spPr>
          <a:xfrm>
            <a:off x="278658" y="8427691"/>
            <a:ext cx="6673200" cy="1018273"/>
          </a:xfrm>
          <a:prstGeom prst="rect">
            <a:avLst/>
          </a:prstGeom>
          <a:noFill/>
          <a:ln>
            <a:noFill/>
          </a:ln>
        </p:spPr>
        <p:txBody>
          <a:bodyPr spcFirstLastPara="1" wrap="square" lIns="97225" tIns="48600" rIns="97225" bIns="48600" anchor="t" anchorCtr="0">
            <a:spAutoFit/>
          </a:bodyPr>
          <a:lstStyle/>
          <a:p>
            <a:pPr marL="0" marR="0" lvl="0" indent="0" algn="just" rtl="0">
              <a:lnSpc>
                <a:spcPct val="100000"/>
              </a:lnSpc>
              <a:spcBef>
                <a:spcPts val="0"/>
              </a:spcBef>
              <a:spcAft>
                <a:spcPts val="0"/>
              </a:spcAft>
              <a:buClr>
                <a:schemeClr val="dk1"/>
              </a:buClr>
              <a:buSzPts val="1196"/>
              <a:buFont typeface="Arial"/>
              <a:buNone/>
            </a:pPr>
            <a:r>
              <a:rPr lang="en-US" sz="1196" b="0" i="0" u="none" strike="noStrike" cap="none">
                <a:solidFill>
                  <a:schemeClr val="dk1"/>
                </a:solidFill>
                <a:latin typeface="Calibri"/>
                <a:ea typeface="Calibri"/>
                <a:cs typeface="Calibri"/>
                <a:sym typeface="Calibri"/>
              </a:rPr>
              <a:t>J.CLAIR Singapore implements the ‘Seminar on Best Practices of Japan’, which functions as a platform for academics as well as practitioners of local governance in the ASEAN region to understand Japan’s local administration system and the leading urban policies implemented by Japanese local governments.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96"/>
              <a:buFont typeface="Arial"/>
              <a:buNone/>
            </a:pPr>
            <a:r>
              <a:rPr lang="en-US" sz="1196" b="0" i="0" u="none" strike="noStrike" cap="none">
                <a:solidFill>
                  <a:schemeClr val="dk1"/>
                </a:solidFill>
                <a:latin typeface="Calibri"/>
                <a:ea typeface="Calibri"/>
                <a:cs typeface="Calibri"/>
                <a:sym typeface="Calibri"/>
              </a:rPr>
              <a:t>Staff of J.CLAIR Singapore will participate as speakers, presenting case studies of Japanese local governance and interact with the students during group discussions on a wide array of topics. </a:t>
            </a:r>
            <a:endParaRPr sz="1400" b="0" i="0" u="none" strike="noStrike" cap="none">
              <a:solidFill>
                <a:schemeClr val="dk1"/>
              </a:solidFill>
              <a:latin typeface="Calibri"/>
              <a:ea typeface="Calibri"/>
              <a:cs typeface="Calibri"/>
              <a:sym typeface="Calibri"/>
            </a:endParaRPr>
          </a:p>
        </p:txBody>
      </p:sp>
      <p:sp>
        <p:nvSpPr>
          <p:cNvPr id="152" name="Google Shape;152;p3"/>
          <p:cNvSpPr/>
          <p:nvPr/>
        </p:nvSpPr>
        <p:spPr>
          <a:xfrm>
            <a:off x="223285" y="922364"/>
            <a:ext cx="1908010" cy="25313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46"/>
              <a:buFont typeface="Arial"/>
              <a:buNone/>
            </a:pPr>
            <a:r>
              <a:rPr lang="en-US" sz="1046" b="1" i="0" u="none" strike="noStrike" cap="none">
                <a:solidFill>
                  <a:schemeClr val="dk1"/>
                </a:solidFill>
                <a:latin typeface="Calibri"/>
                <a:ea typeface="Calibri"/>
                <a:cs typeface="Calibri"/>
                <a:sym typeface="Calibri"/>
              </a:rPr>
              <a:t>【Objective】</a:t>
            </a:r>
            <a:endParaRPr sz="1400" b="0" i="0" u="none" strike="noStrike" cap="none">
              <a:solidFill>
                <a:srgbClr val="000000"/>
              </a:solidFill>
              <a:latin typeface="Calibri"/>
              <a:ea typeface="Calibri"/>
              <a:cs typeface="Calibri"/>
              <a:sym typeface="Calibri"/>
            </a:endParaRPr>
          </a:p>
        </p:txBody>
      </p:sp>
      <p:sp>
        <p:nvSpPr>
          <p:cNvPr id="153" name="Google Shape;153;p3"/>
          <p:cNvSpPr txBox="1"/>
          <p:nvPr/>
        </p:nvSpPr>
        <p:spPr>
          <a:xfrm>
            <a:off x="36597" y="126568"/>
            <a:ext cx="7497562" cy="375148"/>
          </a:xfrm>
          <a:prstGeom prst="rect">
            <a:avLst/>
          </a:prstGeom>
          <a:solidFill>
            <a:srgbClr val="5F497A"/>
          </a:solidFill>
          <a:ln>
            <a:noFill/>
          </a:ln>
        </p:spPr>
        <p:txBody>
          <a:bodyPr spcFirstLastPara="1" wrap="square" lIns="97200" tIns="48600" rIns="97200" bIns="48600" anchor="t" anchorCtr="0">
            <a:spAutoFit/>
          </a:bodyPr>
          <a:lstStyle/>
          <a:p>
            <a:pPr marL="0" marR="0" lvl="0" indent="0" algn="ctr" rtl="0">
              <a:lnSpc>
                <a:spcPct val="100000"/>
              </a:lnSpc>
              <a:spcBef>
                <a:spcPts val="0"/>
              </a:spcBef>
              <a:spcAft>
                <a:spcPts val="0"/>
              </a:spcAft>
              <a:buClr>
                <a:schemeClr val="lt1"/>
              </a:buClr>
              <a:buSzPts val="1595"/>
              <a:buFont typeface="Arial"/>
              <a:buNone/>
            </a:pPr>
            <a:r>
              <a:rPr lang="en-US" sz="1800" b="1" i="0" u="none" strike="noStrike" cap="none">
                <a:solidFill>
                  <a:schemeClr val="lt1"/>
                </a:solidFill>
                <a:latin typeface="Calibri"/>
                <a:ea typeface="Calibri"/>
                <a:cs typeface="Calibri"/>
                <a:sym typeface="Calibri"/>
              </a:rPr>
              <a:t>International Cooperation Efforts at Local Government Level</a:t>
            </a:r>
            <a:endParaRPr sz="1800" b="1" i="0" u="none" strike="noStrike" cap="none">
              <a:solidFill>
                <a:schemeClr val="lt1"/>
              </a:solidFill>
              <a:latin typeface="Calibri"/>
              <a:ea typeface="Calibri"/>
              <a:cs typeface="Calibri"/>
              <a:sym typeface="Calibri"/>
            </a:endParaRPr>
          </a:p>
        </p:txBody>
      </p:sp>
      <p:sp>
        <p:nvSpPr>
          <p:cNvPr id="154" name="Google Shape;154;p3"/>
          <p:cNvSpPr/>
          <p:nvPr/>
        </p:nvSpPr>
        <p:spPr>
          <a:xfrm>
            <a:off x="7159203" y="10324772"/>
            <a:ext cx="281613" cy="283196"/>
          </a:xfrm>
          <a:prstGeom prst="ellipse">
            <a:avLst/>
          </a:prstGeom>
          <a:solidFill>
            <a:srgbClr val="D8D8D8"/>
          </a:solidFill>
          <a:ln>
            <a:noFill/>
          </a:ln>
        </p:spPr>
        <p:txBody>
          <a:bodyPr spcFirstLastPara="1" wrap="square" lIns="92400" tIns="46200" rIns="92400" bIns="46200" anchor="ctr" anchorCtr="0">
            <a:noAutofit/>
          </a:bodyPr>
          <a:lstStyle/>
          <a:p>
            <a:pPr marL="0" marR="0" lvl="0" indent="0" algn="ctr"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2</a:t>
            </a:r>
            <a:endParaRPr sz="1196" b="0" i="0" u="none" strike="noStrike" cap="none">
              <a:solidFill>
                <a:schemeClr val="dk1"/>
              </a:solidFill>
              <a:latin typeface="Calibri"/>
              <a:ea typeface="Calibri"/>
              <a:cs typeface="Calibri"/>
              <a:sym typeface="Calibri"/>
            </a:endParaRPr>
          </a:p>
        </p:txBody>
      </p:sp>
      <p:graphicFrame>
        <p:nvGraphicFramePr>
          <p:cNvPr id="155" name="Google Shape;155;p3"/>
          <p:cNvGraphicFramePr/>
          <p:nvPr/>
        </p:nvGraphicFramePr>
        <p:xfrm>
          <a:off x="324539" y="6946734"/>
          <a:ext cx="6649575" cy="833200"/>
        </p:xfrm>
        <a:graphic>
          <a:graphicData uri="http://schemas.openxmlformats.org/drawingml/2006/table">
            <a:tbl>
              <a:tblPr>
                <a:noFill/>
                <a:tableStyleId>{30D4185A-B3B3-43B7-AE3F-D75A86B4B8B4}</a:tableStyleId>
              </a:tblPr>
              <a:tblGrid>
                <a:gridCol w="1016150">
                  <a:extLst>
                    <a:ext uri="{9D8B030D-6E8A-4147-A177-3AD203B41FA5}">
                      <a16:colId xmlns:a16="http://schemas.microsoft.com/office/drawing/2014/main" val="20000"/>
                    </a:ext>
                  </a:extLst>
                </a:gridCol>
                <a:gridCol w="1367650">
                  <a:extLst>
                    <a:ext uri="{9D8B030D-6E8A-4147-A177-3AD203B41FA5}">
                      <a16:colId xmlns:a16="http://schemas.microsoft.com/office/drawing/2014/main" val="20001"/>
                    </a:ext>
                  </a:extLst>
                </a:gridCol>
                <a:gridCol w="1072625">
                  <a:extLst>
                    <a:ext uri="{9D8B030D-6E8A-4147-A177-3AD203B41FA5}">
                      <a16:colId xmlns:a16="http://schemas.microsoft.com/office/drawing/2014/main" val="20002"/>
                    </a:ext>
                  </a:extLst>
                </a:gridCol>
                <a:gridCol w="3193150">
                  <a:extLst>
                    <a:ext uri="{9D8B030D-6E8A-4147-A177-3AD203B41FA5}">
                      <a16:colId xmlns:a16="http://schemas.microsoft.com/office/drawing/2014/main" val="20003"/>
                    </a:ext>
                  </a:extLst>
                </a:gridCol>
              </a:tblGrid>
              <a:tr h="2084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FY</a:t>
                      </a:r>
                      <a:endParaRPr sz="1400" u="none" strike="noStrike" cap="none"/>
                    </a:p>
                  </a:txBody>
                  <a:tcPr marL="827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1DA"/>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Country (City)</a:t>
                      </a:r>
                      <a:endParaRPr sz="1400" u="none" strike="noStrike" cap="none"/>
                    </a:p>
                  </a:txBody>
                  <a:tcPr marL="827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Date</a:t>
                      </a:r>
                      <a:endParaRPr sz="1000" b="1" i="0" u="none" strike="noStrike" cap="none">
                        <a:solidFill>
                          <a:schemeClr val="dk1"/>
                        </a:solidFill>
                        <a:latin typeface="Calibri"/>
                        <a:ea typeface="Calibri"/>
                        <a:cs typeface="Calibri"/>
                        <a:sym typeface="Calibri"/>
                      </a:endParaRPr>
                    </a:p>
                  </a:txBody>
                  <a:tcPr marL="827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Themes</a:t>
                      </a:r>
                      <a:endParaRPr sz="1000" b="1" i="0" u="none" strike="noStrike" cap="none">
                        <a:solidFill>
                          <a:schemeClr val="dk1"/>
                        </a:solidFill>
                        <a:latin typeface="Calibri"/>
                        <a:ea typeface="Calibri"/>
                        <a:cs typeface="Calibri"/>
                        <a:sym typeface="Calibri"/>
                      </a:endParaRPr>
                    </a:p>
                  </a:txBody>
                  <a:tcPr marL="827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extLst>
                  <a:ext uri="{0D108BD9-81ED-4DB2-BD59-A6C34878D82A}">
                    <a16:rowId xmlns:a16="http://schemas.microsoft.com/office/drawing/2014/main" val="10000"/>
                  </a:ext>
                </a:extLst>
              </a:tr>
              <a:tr h="31195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2019</a:t>
                      </a:r>
                      <a:endParaRPr sz="1000" b="1" i="0" u="none" strike="noStrike" cap="none">
                        <a:solidFill>
                          <a:schemeClr val="dk1"/>
                        </a:solidFill>
                        <a:latin typeface="Calibri"/>
                        <a:ea typeface="Calibri"/>
                        <a:cs typeface="Calibri"/>
                        <a:sym typeface="Calibri"/>
                      </a:endParaRPr>
                    </a:p>
                  </a:txBody>
                  <a:tcPr marL="827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1DA"/>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Vietnam (Ho Chi Minh)</a:t>
                      </a:r>
                      <a:endParaRPr sz="1000" b="0" i="0" u="none" strike="noStrike" cap="none">
                        <a:solidFill>
                          <a:schemeClr val="dk1"/>
                        </a:solidFill>
                        <a:latin typeface="Calibri"/>
                        <a:ea typeface="Calibri"/>
                        <a:cs typeface="Calibri"/>
                        <a:sym typeface="Calibri"/>
                      </a:endParaRPr>
                    </a:p>
                  </a:txBody>
                  <a:tcPr marL="827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0EC"/>
                    </a:solidFill>
                  </a:tcPr>
                </a:tc>
                <a:tc>
                  <a:txBody>
                    <a:bodyPr/>
                    <a:lstStyle/>
                    <a:p>
                      <a:pPr marL="3600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29-30 August</a:t>
                      </a:r>
                      <a:endParaRPr sz="1000" b="0" i="0" u="none" strike="noStrike" cap="none">
                        <a:solidFill>
                          <a:schemeClr val="dk1"/>
                        </a:solidFill>
                        <a:latin typeface="Calibri"/>
                        <a:ea typeface="Calibri"/>
                        <a:cs typeface="Calibri"/>
                        <a:sym typeface="Calibri"/>
                      </a:endParaRPr>
                    </a:p>
                  </a:txBody>
                  <a:tcPr marL="732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0EC"/>
                    </a:solidFill>
                  </a:tcPr>
                </a:tc>
                <a:tc>
                  <a:txBody>
                    <a:bodyPr/>
                    <a:lstStyle/>
                    <a:p>
                      <a:pPr marL="3600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Best practices of staff recruitment, </a:t>
                      </a:r>
                      <a:endParaRPr sz="1400" u="none" strike="noStrike" cap="none"/>
                    </a:p>
                    <a:p>
                      <a:pPr marL="3600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utilization of human resources, and training</a:t>
                      </a:r>
                      <a:endParaRPr sz="1400" u="none" strike="noStrike" cap="none"/>
                    </a:p>
                  </a:txBody>
                  <a:tcPr marL="827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0EC"/>
                    </a:solidFill>
                  </a:tcPr>
                </a:tc>
                <a:extLst>
                  <a:ext uri="{0D108BD9-81ED-4DB2-BD59-A6C34878D82A}">
                    <a16:rowId xmlns:a16="http://schemas.microsoft.com/office/drawing/2014/main" val="10001"/>
                  </a:ext>
                </a:extLst>
              </a:tr>
              <a:tr h="31182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2018</a:t>
                      </a:r>
                      <a:endParaRPr sz="1000" b="1" i="0" u="none" strike="noStrike" cap="none">
                        <a:solidFill>
                          <a:schemeClr val="dk1"/>
                        </a:solidFill>
                        <a:latin typeface="Calibri"/>
                        <a:ea typeface="Calibri"/>
                        <a:cs typeface="Calibri"/>
                        <a:sym typeface="Calibri"/>
                      </a:endParaRPr>
                    </a:p>
                  </a:txBody>
                  <a:tcPr marL="827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1DA"/>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Vietnam (Hue)</a:t>
                      </a:r>
                      <a:endParaRPr sz="1000" b="0" i="0" u="none" strike="noStrike" cap="none">
                        <a:solidFill>
                          <a:schemeClr val="dk1"/>
                        </a:solidFill>
                        <a:latin typeface="Calibri"/>
                        <a:ea typeface="Calibri"/>
                        <a:cs typeface="Calibri"/>
                        <a:sym typeface="Calibri"/>
                      </a:endParaRPr>
                    </a:p>
                  </a:txBody>
                  <a:tcPr marL="827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0EC"/>
                    </a:solidFill>
                  </a:tcPr>
                </a:tc>
                <a:tc>
                  <a:txBody>
                    <a:bodyPr/>
                    <a:lstStyle/>
                    <a:p>
                      <a:pPr marL="3600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10-11 September</a:t>
                      </a:r>
                      <a:endParaRPr sz="1400" u="none" strike="noStrike" cap="none"/>
                    </a:p>
                  </a:txBody>
                  <a:tcPr marL="732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0EC"/>
                    </a:solidFill>
                  </a:tcPr>
                </a:tc>
                <a:tc>
                  <a:txBody>
                    <a:bodyPr/>
                    <a:lstStyle/>
                    <a:p>
                      <a:pPr marL="3600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Urban Local  Governance</a:t>
                      </a:r>
                      <a:endParaRPr sz="1000" b="0" i="0" u="none" strike="noStrike" cap="none">
                        <a:solidFill>
                          <a:schemeClr val="dk1"/>
                        </a:solidFill>
                        <a:latin typeface="Calibri"/>
                        <a:ea typeface="Calibri"/>
                        <a:cs typeface="Calibri"/>
                        <a:sym typeface="Calibri"/>
                      </a:endParaRPr>
                    </a:p>
                  </a:txBody>
                  <a:tcPr marL="827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0EC"/>
                    </a:solidFill>
                  </a:tcPr>
                </a:tc>
                <a:extLst>
                  <a:ext uri="{0D108BD9-81ED-4DB2-BD59-A6C34878D82A}">
                    <a16:rowId xmlns:a16="http://schemas.microsoft.com/office/drawing/2014/main" val="10002"/>
                  </a:ext>
                </a:extLst>
              </a:tr>
            </a:tbl>
          </a:graphicData>
        </a:graphic>
      </p:graphicFrame>
      <p:graphicFrame>
        <p:nvGraphicFramePr>
          <p:cNvPr id="156" name="Google Shape;156;p3"/>
          <p:cNvGraphicFramePr/>
          <p:nvPr/>
        </p:nvGraphicFramePr>
        <p:xfrm>
          <a:off x="324539" y="9648550"/>
          <a:ext cx="6834675" cy="603975"/>
        </p:xfrm>
        <a:graphic>
          <a:graphicData uri="http://schemas.openxmlformats.org/drawingml/2006/table">
            <a:tbl>
              <a:tblPr>
                <a:noFill/>
                <a:tableStyleId>{30D4185A-B3B3-43B7-AE3F-D75A86B4B8B4}</a:tableStyleId>
              </a:tblPr>
              <a:tblGrid>
                <a:gridCol w="1076150">
                  <a:extLst>
                    <a:ext uri="{9D8B030D-6E8A-4147-A177-3AD203B41FA5}">
                      <a16:colId xmlns:a16="http://schemas.microsoft.com/office/drawing/2014/main" val="20000"/>
                    </a:ext>
                  </a:extLst>
                </a:gridCol>
                <a:gridCol w="1653750">
                  <a:extLst>
                    <a:ext uri="{9D8B030D-6E8A-4147-A177-3AD203B41FA5}">
                      <a16:colId xmlns:a16="http://schemas.microsoft.com/office/drawing/2014/main" val="20001"/>
                    </a:ext>
                  </a:extLst>
                </a:gridCol>
                <a:gridCol w="2014425">
                  <a:extLst>
                    <a:ext uri="{9D8B030D-6E8A-4147-A177-3AD203B41FA5}">
                      <a16:colId xmlns:a16="http://schemas.microsoft.com/office/drawing/2014/main" val="20002"/>
                    </a:ext>
                  </a:extLst>
                </a:gridCol>
                <a:gridCol w="2090350">
                  <a:extLst>
                    <a:ext uri="{9D8B030D-6E8A-4147-A177-3AD203B41FA5}">
                      <a16:colId xmlns:a16="http://schemas.microsoft.com/office/drawing/2014/main" val="20003"/>
                    </a:ext>
                  </a:extLst>
                </a:gridCol>
              </a:tblGrid>
              <a:tr h="20132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FY</a:t>
                      </a:r>
                      <a:endParaRPr sz="1000" b="1" i="0" u="none" strike="noStrike" cap="none">
                        <a:solidFill>
                          <a:schemeClr val="dk1"/>
                        </a:solidFill>
                        <a:latin typeface="Calibri"/>
                        <a:ea typeface="Calibri"/>
                        <a:cs typeface="Calibri"/>
                        <a:sym typeface="Calibri"/>
                      </a:endParaRPr>
                    </a:p>
                  </a:txBody>
                  <a:tcPr marL="827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Country</a:t>
                      </a:r>
                      <a:endParaRPr sz="1000" b="1" i="0" u="none" strike="noStrike" cap="none">
                        <a:solidFill>
                          <a:schemeClr val="dk1"/>
                        </a:solidFill>
                        <a:latin typeface="Calibri"/>
                        <a:ea typeface="Calibri"/>
                        <a:cs typeface="Calibri"/>
                        <a:sym typeface="Calibri"/>
                      </a:endParaRPr>
                    </a:p>
                  </a:txBody>
                  <a:tcPr marL="827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Venue</a:t>
                      </a:r>
                      <a:endParaRPr sz="1000" b="1" i="0" u="none" strike="noStrike" cap="none">
                        <a:solidFill>
                          <a:schemeClr val="dk1"/>
                        </a:solidFill>
                        <a:latin typeface="Calibri"/>
                        <a:ea typeface="Calibri"/>
                        <a:cs typeface="Calibri"/>
                        <a:sym typeface="Calibri"/>
                      </a:endParaRPr>
                    </a:p>
                  </a:txBody>
                  <a:tcPr marL="827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Date</a:t>
                      </a:r>
                      <a:endParaRPr sz="1400" u="none" strike="noStrike" cap="none"/>
                    </a:p>
                  </a:txBody>
                  <a:tcPr marL="827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extLst>
                  <a:ext uri="{0D108BD9-81ED-4DB2-BD59-A6C34878D82A}">
                    <a16:rowId xmlns:a16="http://schemas.microsoft.com/office/drawing/2014/main" val="10000"/>
                  </a:ext>
                </a:extLst>
              </a:tr>
              <a:tr h="201325">
                <a:tc rowSpan="2">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Calibri"/>
                          <a:ea typeface="Calibri"/>
                          <a:cs typeface="Calibri"/>
                          <a:sym typeface="Calibri"/>
                        </a:rPr>
                        <a:t>2021</a:t>
                      </a:r>
                      <a:endParaRPr sz="1400" u="none" strike="noStrike" cap="none">
                        <a:solidFill>
                          <a:schemeClr val="dk1"/>
                        </a:solidFill>
                        <a:latin typeface="Calibri"/>
                        <a:ea typeface="Calibri"/>
                        <a:cs typeface="Calibri"/>
                        <a:sym typeface="Calibri"/>
                      </a:endParaRPr>
                    </a:p>
                  </a:txBody>
                  <a:tcPr marL="827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3600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Malaysia</a:t>
                      </a:r>
                      <a:endParaRPr sz="1000" b="0" i="0" u="none" strike="noStrike" cap="none">
                        <a:solidFill>
                          <a:schemeClr val="dk1"/>
                        </a:solidFill>
                        <a:latin typeface="Calibri"/>
                        <a:ea typeface="Calibri"/>
                        <a:cs typeface="Calibri"/>
                        <a:sym typeface="Calibri"/>
                      </a:endParaRPr>
                    </a:p>
                  </a:txBody>
                  <a:tcPr marL="732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3600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Universiti Utara Malaysia</a:t>
                      </a:r>
                      <a:endParaRPr sz="1000" b="0" i="0" u="none" strike="noStrike" cap="none">
                        <a:solidFill>
                          <a:schemeClr val="dk1"/>
                        </a:solidFill>
                        <a:latin typeface="Calibri"/>
                        <a:ea typeface="Calibri"/>
                        <a:cs typeface="Calibri"/>
                        <a:sym typeface="Calibri"/>
                      </a:endParaRPr>
                    </a:p>
                  </a:txBody>
                  <a:tcPr marL="732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3600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28 September 2021 (held online)</a:t>
                      </a:r>
                      <a:endParaRPr sz="1400" u="none" strike="noStrike" cap="none"/>
                    </a:p>
                  </a:txBody>
                  <a:tcPr marL="8275" marR="71750"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1"/>
                  </a:ext>
                </a:extLst>
              </a:tr>
              <a:tr h="201325">
                <a:tc vMerge="1">
                  <a:txBody>
                    <a:bodyPr/>
                    <a:lstStyle/>
                    <a:p>
                      <a:endParaRPr lang="ja-JP"/>
                    </a:p>
                  </a:txBody>
                  <a:tcPr/>
                </a:tc>
                <a:tc>
                  <a:txBody>
                    <a:bodyPr/>
                    <a:lstStyle/>
                    <a:p>
                      <a:pPr marL="35999" marR="0" lvl="0" indent="0" algn="ctr" rtl="0">
                        <a:lnSpc>
                          <a:spcPct val="100000"/>
                        </a:lnSpc>
                        <a:spcBef>
                          <a:spcPts val="0"/>
                        </a:spcBef>
                        <a:spcAft>
                          <a:spcPts val="0"/>
                        </a:spcAft>
                        <a:buClr>
                          <a:srgbClr val="000000"/>
                        </a:buClr>
                        <a:buSzPts val="1000"/>
                        <a:buFont typeface="Arial"/>
                        <a:buNone/>
                      </a:pPr>
                      <a:r>
                        <a:rPr lang="en-US" sz="1000" u="none" strike="noStrike" cap="none"/>
                        <a:t>Brunei Darussalam</a:t>
                      </a:r>
                      <a:endParaRPr sz="1000" b="0" i="0" u="none" strike="noStrike" cap="none">
                        <a:solidFill>
                          <a:schemeClr val="dk1"/>
                        </a:solidFill>
                        <a:latin typeface="Calibri"/>
                        <a:ea typeface="Calibri"/>
                        <a:cs typeface="Calibri"/>
                        <a:sym typeface="Calibri"/>
                      </a:endParaRPr>
                    </a:p>
                  </a:txBody>
                  <a:tcPr marL="732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35999" marR="0" lvl="0" indent="0" algn="ctr" rtl="0">
                        <a:lnSpc>
                          <a:spcPct val="100000"/>
                        </a:lnSpc>
                        <a:spcBef>
                          <a:spcPts val="0"/>
                        </a:spcBef>
                        <a:spcAft>
                          <a:spcPts val="0"/>
                        </a:spcAft>
                        <a:buClr>
                          <a:srgbClr val="000000"/>
                        </a:buClr>
                        <a:buSzPts val="1000"/>
                        <a:buFont typeface="Arial"/>
                        <a:buNone/>
                      </a:pPr>
                      <a:r>
                        <a:rPr lang="en-US" sz="1000" u="none" strike="noStrike" cap="none"/>
                        <a:t>Universiti Brunei Darussalam</a:t>
                      </a:r>
                      <a:endParaRPr sz="1000" b="0" i="0" u="none" strike="noStrike" cap="none">
                        <a:solidFill>
                          <a:schemeClr val="dk1"/>
                        </a:solidFill>
                        <a:latin typeface="Calibri"/>
                        <a:ea typeface="Calibri"/>
                        <a:cs typeface="Calibri"/>
                        <a:sym typeface="Calibri"/>
                      </a:endParaRPr>
                    </a:p>
                  </a:txBody>
                  <a:tcPr marL="7325" marR="8275"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35999" marR="0" lvl="0" indent="0" algn="ctr" rtl="0">
                        <a:lnSpc>
                          <a:spcPct val="100000"/>
                        </a:lnSpc>
                        <a:spcBef>
                          <a:spcPts val="0"/>
                        </a:spcBef>
                        <a:spcAft>
                          <a:spcPts val="0"/>
                        </a:spcAft>
                        <a:buClr>
                          <a:srgbClr val="000000"/>
                        </a:buClr>
                        <a:buSzPts val="1000"/>
                        <a:buFont typeface="Arial"/>
                        <a:buNone/>
                      </a:pPr>
                      <a:r>
                        <a:rPr lang="en-US" sz="1000" u="none" strike="noStrike" cap="none"/>
                        <a:t>9 February 2022 (held online)</a:t>
                      </a:r>
                      <a:endParaRPr sz="1000" b="0" i="0" u="none" strike="noStrike" cap="none">
                        <a:solidFill>
                          <a:schemeClr val="dk1"/>
                        </a:solidFill>
                        <a:latin typeface="Calibri"/>
                        <a:ea typeface="Calibri"/>
                        <a:cs typeface="Calibri"/>
                        <a:sym typeface="Calibri"/>
                      </a:endParaRPr>
                    </a:p>
                  </a:txBody>
                  <a:tcPr marL="8275" marR="71750" marT="81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2"/>
                  </a:ext>
                </a:extLst>
              </a:tr>
            </a:tbl>
          </a:graphicData>
        </a:graphic>
      </p:graphicFrame>
      <p:sp>
        <p:nvSpPr>
          <p:cNvPr id="157" name="Google Shape;157;p3"/>
          <p:cNvSpPr/>
          <p:nvPr/>
        </p:nvSpPr>
        <p:spPr>
          <a:xfrm>
            <a:off x="235942" y="9384340"/>
            <a:ext cx="2547300" cy="27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【Seminars in FY2021】</a:t>
            </a:r>
            <a:endParaRPr sz="1400" b="0" i="0" u="none" strike="noStrike" cap="none">
              <a:solidFill>
                <a:srgbClr val="000000"/>
              </a:solidFill>
              <a:latin typeface="Calibri"/>
              <a:ea typeface="Calibri"/>
              <a:cs typeface="Calibri"/>
              <a:sym typeface="Calibri"/>
            </a:endParaRPr>
          </a:p>
        </p:txBody>
      </p:sp>
      <p:sp>
        <p:nvSpPr>
          <p:cNvPr id="158" name="Google Shape;158;p3"/>
          <p:cNvSpPr/>
          <p:nvPr/>
        </p:nvSpPr>
        <p:spPr>
          <a:xfrm>
            <a:off x="210628" y="6687270"/>
            <a:ext cx="2498100" cy="27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【Seminars in FY2018/19】</a:t>
            </a:r>
            <a:endParaRPr sz="1400" b="0" i="0" u="none" strike="noStrike" cap="none">
              <a:solidFill>
                <a:srgbClr val="000000"/>
              </a:solidFill>
              <a:latin typeface="Calibri"/>
              <a:ea typeface="Calibri"/>
              <a:cs typeface="Calibri"/>
              <a:sym typeface="Calibri"/>
            </a:endParaRPr>
          </a:p>
        </p:txBody>
      </p:sp>
      <p:graphicFrame>
        <p:nvGraphicFramePr>
          <p:cNvPr id="159" name="Google Shape;159;p3"/>
          <p:cNvGraphicFramePr/>
          <p:nvPr/>
        </p:nvGraphicFramePr>
        <p:xfrm>
          <a:off x="329291" y="3266000"/>
          <a:ext cx="3801775" cy="756800"/>
        </p:xfrm>
        <a:graphic>
          <a:graphicData uri="http://schemas.openxmlformats.org/drawingml/2006/table">
            <a:tbl>
              <a:tblPr>
                <a:noFill/>
                <a:tableStyleId>{30D4185A-B3B3-43B7-AE3F-D75A86B4B8B4}</a:tableStyleId>
              </a:tblPr>
              <a:tblGrid>
                <a:gridCol w="1223400">
                  <a:extLst>
                    <a:ext uri="{9D8B030D-6E8A-4147-A177-3AD203B41FA5}">
                      <a16:colId xmlns:a16="http://schemas.microsoft.com/office/drawing/2014/main" val="20000"/>
                    </a:ext>
                  </a:extLst>
                </a:gridCol>
                <a:gridCol w="1148200">
                  <a:extLst>
                    <a:ext uri="{9D8B030D-6E8A-4147-A177-3AD203B41FA5}">
                      <a16:colId xmlns:a16="http://schemas.microsoft.com/office/drawing/2014/main" val="20001"/>
                    </a:ext>
                  </a:extLst>
                </a:gridCol>
                <a:gridCol w="1430175">
                  <a:extLst>
                    <a:ext uri="{9D8B030D-6E8A-4147-A177-3AD203B41FA5}">
                      <a16:colId xmlns:a16="http://schemas.microsoft.com/office/drawing/2014/main" val="20002"/>
                    </a:ext>
                  </a:extLst>
                </a:gridCol>
              </a:tblGrid>
              <a:tr h="29145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Name of Seminar</a:t>
                      </a:r>
                      <a:endParaRPr sz="1400" u="none" strike="noStrike" cap="none"/>
                    </a:p>
                  </a:txBody>
                  <a:tcPr marL="8275" marR="8275" marT="81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Country (City)</a:t>
                      </a:r>
                      <a:endParaRPr sz="1400" u="none" strike="noStrike" cap="none"/>
                    </a:p>
                  </a:txBody>
                  <a:tcPr marL="8275" marR="8275" marT="81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Date</a:t>
                      </a:r>
                      <a:endParaRPr sz="1000" b="1" i="0" u="none" strike="noStrike" cap="none">
                        <a:solidFill>
                          <a:schemeClr val="dk1"/>
                        </a:solidFill>
                        <a:latin typeface="Arial"/>
                        <a:ea typeface="Arial"/>
                        <a:cs typeface="Arial"/>
                        <a:sym typeface="Arial"/>
                      </a:endParaRPr>
                    </a:p>
                  </a:txBody>
                  <a:tcPr marL="8275" marR="8275" marT="81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extLst>
                  <a:ext uri="{0D108BD9-81ED-4DB2-BD59-A6C34878D82A}">
                    <a16:rowId xmlns:a16="http://schemas.microsoft.com/office/drawing/2014/main" val="10000"/>
                  </a:ext>
                </a:extLst>
              </a:tr>
              <a:tr h="357200">
                <a:tc>
                  <a:txBody>
                    <a:bodyPr/>
                    <a:lstStyle/>
                    <a:p>
                      <a:pPr marL="0" marR="0" lvl="0" indent="0" algn="l" rtl="0">
                        <a:lnSpc>
                          <a:spcPct val="100000"/>
                        </a:lnSpc>
                        <a:spcBef>
                          <a:spcPts val="0"/>
                        </a:spcBef>
                        <a:spcAft>
                          <a:spcPts val="0"/>
                        </a:spcAft>
                        <a:buClr>
                          <a:schemeClr val="dk1"/>
                        </a:buClr>
                        <a:buSzPts val="1100"/>
                        <a:buFont typeface="Arial"/>
                        <a:buNone/>
                      </a:pPr>
                      <a:r>
                        <a:rPr lang="en-US" sz="1000" b="1" u="none" strike="noStrike" cap="none"/>
                        <a:t>Indonesia-Japan Knowledge Exchange Seminar 2021</a:t>
                      </a:r>
                      <a:endParaRPr sz="1000" b="1" u="none" strike="noStrike" cap="none"/>
                    </a:p>
                  </a:txBody>
                  <a:tcPr marL="8275" marR="8275" marT="81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Indonesia *</a:t>
                      </a:r>
                      <a:endParaRPr sz="1000" b="0" i="0" u="none" strike="noStrike" cap="none">
                        <a:solidFill>
                          <a:schemeClr val="dk1"/>
                        </a:solidFill>
                        <a:latin typeface="Calibri"/>
                        <a:ea typeface="Calibri"/>
                        <a:cs typeface="Calibri"/>
                        <a:sym typeface="Calibri"/>
                      </a:endParaRPr>
                    </a:p>
                  </a:txBody>
                  <a:tcPr marL="7325" marR="8275" marT="81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35999" marR="0" lvl="0" indent="0" algn="ctr" rtl="0">
                        <a:lnSpc>
                          <a:spcPct val="100000"/>
                        </a:lnSpc>
                        <a:spcBef>
                          <a:spcPts val="0"/>
                        </a:spcBef>
                        <a:spcAft>
                          <a:spcPts val="0"/>
                        </a:spcAft>
                        <a:buClr>
                          <a:srgbClr val="000000"/>
                        </a:buClr>
                        <a:buSzPts val="1000"/>
                        <a:buFont typeface="Arial"/>
                        <a:buNone/>
                      </a:pPr>
                      <a:r>
                        <a:rPr lang="en-US" sz="1000" b="0" u="none" strike="noStrike" cap="none">
                          <a:latin typeface="Calibri"/>
                          <a:ea typeface="Calibri"/>
                          <a:cs typeface="Calibri"/>
                          <a:sym typeface="Calibri"/>
                        </a:rPr>
                        <a:t>2</a:t>
                      </a:r>
                      <a:r>
                        <a:rPr lang="en-US" sz="1000" u="none" strike="noStrike" cap="none"/>
                        <a:t>7</a:t>
                      </a:r>
                      <a:r>
                        <a:rPr lang="en-US" sz="1000" b="0" u="none" strike="noStrike" cap="none">
                          <a:latin typeface="Calibri"/>
                          <a:ea typeface="Calibri"/>
                          <a:cs typeface="Calibri"/>
                          <a:sym typeface="Calibri"/>
                        </a:rPr>
                        <a:t> </a:t>
                      </a:r>
                      <a:r>
                        <a:rPr lang="en-US" sz="1000" u="none" strike="noStrike" cap="none"/>
                        <a:t>October</a:t>
                      </a:r>
                      <a:r>
                        <a:rPr lang="en-US" sz="1000" b="0" u="none" strike="noStrike" cap="none">
                          <a:latin typeface="Calibri"/>
                          <a:ea typeface="Calibri"/>
                          <a:cs typeface="Calibri"/>
                          <a:sym typeface="Calibri"/>
                        </a:rPr>
                        <a:t> 202</a:t>
                      </a:r>
                      <a:r>
                        <a:rPr lang="en-US" sz="1000" u="none" strike="noStrike" cap="none"/>
                        <a:t>1</a:t>
                      </a:r>
                      <a:endParaRPr sz="1000" b="0" i="0" u="none" strike="noStrike" cap="none">
                        <a:latin typeface="Calibri"/>
                        <a:ea typeface="Calibri"/>
                        <a:cs typeface="Calibri"/>
                        <a:sym typeface="Calibri"/>
                      </a:endParaRPr>
                    </a:p>
                  </a:txBody>
                  <a:tcPr marL="8275" marR="8275" marT="81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1"/>
                  </a:ext>
                </a:extLst>
              </a:tr>
            </a:tbl>
          </a:graphicData>
        </a:graphic>
      </p:graphicFrame>
      <p:sp>
        <p:nvSpPr>
          <p:cNvPr id="160" name="Google Shape;160;p3"/>
          <p:cNvSpPr/>
          <p:nvPr/>
        </p:nvSpPr>
        <p:spPr>
          <a:xfrm>
            <a:off x="321381" y="2978058"/>
            <a:ext cx="2430000" cy="27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【Seminars</a:t>
            </a:r>
            <a:r>
              <a:rPr lang="en-US" sz="1196" b="1" i="0" u="none" strike="noStrike" cap="none">
                <a:solidFill>
                  <a:srgbClr val="FF0000"/>
                </a:solidFill>
                <a:latin typeface="Calibri"/>
                <a:ea typeface="Calibri"/>
                <a:cs typeface="Calibri"/>
                <a:sym typeface="Calibri"/>
              </a:rPr>
              <a:t> </a:t>
            </a:r>
            <a:r>
              <a:rPr lang="en-US" sz="1196" b="1" i="0" u="none" strike="noStrike" cap="none">
                <a:solidFill>
                  <a:schemeClr val="dk1"/>
                </a:solidFill>
                <a:latin typeface="Calibri"/>
                <a:ea typeface="Calibri"/>
                <a:cs typeface="Calibri"/>
                <a:sym typeface="Calibri"/>
              </a:rPr>
              <a:t>in FY2021】</a:t>
            </a:r>
            <a:endParaRPr sz="1400" b="0" i="0" u="none" strike="noStrike" cap="none">
              <a:solidFill>
                <a:srgbClr val="000000"/>
              </a:solidFill>
              <a:latin typeface="Calibri"/>
              <a:ea typeface="Calibri"/>
              <a:cs typeface="Calibri"/>
              <a:sym typeface="Calibri"/>
            </a:endParaRPr>
          </a:p>
        </p:txBody>
      </p:sp>
      <p:sp>
        <p:nvSpPr>
          <p:cNvPr id="161" name="Google Shape;161;p3"/>
          <p:cNvSpPr/>
          <p:nvPr/>
        </p:nvSpPr>
        <p:spPr>
          <a:xfrm>
            <a:off x="3285436" y="4013597"/>
            <a:ext cx="912900" cy="24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97"/>
              <a:buFont typeface="Arial"/>
              <a:buNone/>
            </a:pPr>
            <a:r>
              <a:rPr lang="en-US" sz="997" b="0" i="0" u="none" strike="noStrike" cap="none">
                <a:solidFill>
                  <a:schemeClr val="dk1"/>
                </a:solidFill>
                <a:latin typeface="Calibri"/>
                <a:ea typeface="Calibri"/>
                <a:cs typeface="Calibri"/>
                <a:sym typeface="Calibri"/>
              </a:rPr>
              <a:t>*held online</a:t>
            </a:r>
            <a:endParaRPr sz="1400" b="0" i="0" u="none" strike="noStrike" cap="none">
              <a:solidFill>
                <a:srgbClr val="000000"/>
              </a:solidFill>
              <a:latin typeface="Calibri"/>
              <a:ea typeface="Calibri"/>
              <a:cs typeface="Calibri"/>
              <a:sym typeface="Calibri"/>
            </a:endParaRPr>
          </a:p>
        </p:txBody>
      </p:sp>
      <p:graphicFrame>
        <p:nvGraphicFramePr>
          <p:cNvPr id="162" name="Google Shape;162;p3"/>
          <p:cNvGraphicFramePr/>
          <p:nvPr/>
        </p:nvGraphicFramePr>
        <p:xfrm>
          <a:off x="329293" y="4421087"/>
          <a:ext cx="3801775" cy="756800"/>
        </p:xfrm>
        <a:graphic>
          <a:graphicData uri="http://schemas.openxmlformats.org/drawingml/2006/table">
            <a:tbl>
              <a:tblPr>
                <a:noFill/>
                <a:tableStyleId>{30D4185A-B3B3-43B7-AE3F-D75A86B4B8B4}</a:tableStyleId>
              </a:tblPr>
              <a:tblGrid>
                <a:gridCol w="1223400">
                  <a:extLst>
                    <a:ext uri="{9D8B030D-6E8A-4147-A177-3AD203B41FA5}">
                      <a16:colId xmlns:a16="http://schemas.microsoft.com/office/drawing/2014/main" val="20000"/>
                    </a:ext>
                  </a:extLst>
                </a:gridCol>
                <a:gridCol w="1148200">
                  <a:extLst>
                    <a:ext uri="{9D8B030D-6E8A-4147-A177-3AD203B41FA5}">
                      <a16:colId xmlns:a16="http://schemas.microsoft.com/office/drawing/2014/main" val="20001"/>
                    </a:ext>
                  </a:extLst>
                </a:gridCol>
                <a:gridCol w="1430175">
                  <a:extLst>
                    <a:ext uri="{9D8B030D-6E8A-4147-A177-3AD203B41FA5}">
                      <a16:colId xmlns:a16="http://schemas.microsoft.com/office/drawing/2014/main" val="20002"/>
                    </a:ext>
                  </a:extLst>
                </a:gridCol>
              </a:tblGrid>
              <a:tr h="29145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Name of Seminar</a:t>
                      </a:r>
                      <a:endParaRPr sz="1400" u="none" strike="noStrike" cap="none"/>
                    </a:p>
                  </a:txBody>
                  <a:tcPr marL="8275" marR="8275" marT="81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Country (City)</a:t>
                      </a:r>
                      <a:endParaRPr sz="1400" u="none" strike="noStrike" cap="none"/>
                    </a:p>
                  </a:txBody>
                  <a:tcPr marL="8275" marR="8275" marT="81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Date</a:t>
                      </a:r>
                      <a:endParaRPr sz="1000" b="1" i="0" u="none" strike="noStrike" cap="none">
                        <a:solidFill>
                          <a:schemeClr val="dk1"/>
                        </a:solidFill>
                        <a:latin typeface="Arial"/>
                        <a:ea typeface="Arial"/>
                        <a:cs typeface="Arial"/>
                        <a:sym typeface="Arial"/>
                      </a:endParaRPr>
                    </a:p>
                  </a:txBody>
                  <a:tcPr marL="8275" marR="8275" marT="81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extLst>
                  <a:ext uri="{0D108BD9-81ED-4DB2-BD59-A6C34878D82A}">
                    <a16:rowId xmlns:a16="http://schemas.microsoft.com/office/drawing/2014/main" val="10000"/>
                  </a:ext>
                </a:extLst>
              </a:tr>
              <a:tr h="357200">
                <a:tc>
                  <a:txBody>
                    <a:bodyPr/>
                    <a:lstStyle/>
                    <a:p>
                      <a:pPr marL="0" marR="0" lvl="0" indent="0" algn="l" rtl="0">
                        <a:lnSpc>
                          <a:spcPct val="100000"/>
                        </a:lnSpc>
                        <a:spcBef>
                          <a:spcPts val="0"/>
                        </a:spcBef>
                        <a:spcAft>
                          <a:spcPts val="0"/>
                        </a:spcAft>
                        <a:buClr>
                          <a:schemeClr val="dk1"/>
                        </a:buClr>
                        <a:buSzPts val="1100"/>
                        <a:buFont typeface="Arial"/>
                        <a:buNone/>
                      </a:pPr>
                      <a:r>
                        <a:rPr lang="en-US" sz="1000" b="1" u="none" strike="noStrike" cap="none"/>
                        <a:t>CLAIR-DLA-MIC Joint Online Seminar on Local Administration</a:t>
                      </a:r>
                      <a:endParaRPr sz="1000" b="1" u="none" strike="noStrike" cap="none"/>
                    </a:p>
                  </a:txBody>
                  <a:tcPr marL="8275" marR="8275" marT="81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Thailand</a:t>
                      </a:r>
                      <a:r>
                        <a:rPr lang="en-US" sz="1000" b="0" i="0" u="none" strike="noStrike" cap="none">
                          <a:solidFill>
                            <a:schemeClr val="dk1"/>
                          </a:solidFill>
                          <a:latin typeface="Calibri"/>
                          <a:ea typeface="Calibri"/>
                          <a:cs typeface="Calibri"/>
                          <a:sym typeface="Calibri"/>
                        </a:rPr>
                        <a:t> *</a:t>
                      </a:r>
                      <a:endParaRPr sz="1000" b="0" i="0" u="none" strike="noStrike" cap="none">
                        <a:solidFill>
                          <a:schemeClr val="dk1"/>
                        </a:solidFill>
                        <a:latin typeface="Calibri"/>
                        <a:ea typeface="Calibri"/>
                        <a:cs typeface="Calibri"/>
                        <a:sym typeface="Calibri"/>
                      </a:endParaRPr>
                    </a:p>
                  </a:txBody>
                  <a:tcPr marL="7325" marR="8275" marT="81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36000" marR="0" lvl="0" indent="0" algn="ctr" rtl="0">
                        <a:lnSpc>
                          <a:spcPct val="100000"/>
                        </a:lnSpc>
                        <a:spcBef>
                          <a:spcPts val="0"/>
                        </a:spcBef>
                        <a:spcAft>
                          <a:spcPts val="0"/>
                        </a:spcAft>
                        <a:buClr>
                          <a:srgbClr val="000000"/>
                        </a:buClr>
                        <a:buSzPts val="1000"/>
                        <a:buFont typeface="Arial"/>
                        <a:buNone/>
                      </a:pPr>
                      <a:r>
                        <a:rPr lang="en-US" sz="1000" u="none" strike="noStrike" cap="none"/>
                        <a:t>17-19</a:t>
                      </a:r>
                      <a:r>
                        <a:rPr lang="en-US" sz="1000" b="0" u="none" strike="noStrike" cap="none">
                          <a:latin typeface="Calibri"/>
                          <a:ea typeface="Calibri"/>
                          <a:cs typeface="Calibri"/>
                          <a:sym typeface="Calibri"/>
                        </a:rPr>
                        <a:t> </a:t>
                      </a:r>
                      <a:r>
                        <a:rPr lang="en-US" sz="1000" u="none" strike="noStrike" cap="none"/>
                        <a:t>November</a:t>
                      </a:r>
                      <a:r>
                        <a:rPr lang="en-US" sz="1000" b="0" u="none" strike="noStrike" cap="none">
                          <a:latin typeface="Calibri"/>
                          <a:ea typeface="Calibri"/>
                          <a:cs typeface="Calibri"/>
                          <a:sym typeface="Calibri"/>
                        </a:rPr>
                        <a:t> 202</a:t>
                      </a:r>
                      <a:r>
                        <a:rPr lang="en-US" sz="1000" u="none" strike="noStrike" cap="none"/>
                        <a:t>1</a:t>
                      </a:r>
                      <a:endParaRPr sz="1000" b="0" i="0" u="none" strike="noStrike" cap="none">
                        <a:solidFill>
                          <a:srgbClr val="FF0000"/>
                        </a:solidFill>
                        <a:latin typeface="Calibri"/>
                        <a:ea typeface="Calibri"/>
                        <a:cs typeface="Calibri"/>
                        <a:sym typeface="Calibri"/>
                      </a:endParaRPr>
                    </a:p>
                  </a:txBody>
                  <a:tcPr marL="8275" marR="8275" marT="81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1"/>
                  </a:ext>
                </a:extLst>
              </a:tr>
            </a:tbl>
          </a:graphicData>
        </a:graphic>
      </p:graphicFrame>
      <p:sp>
        <p:nvSpPr>
          <p:cNvPr id="163" name="Google Shape;163;p3"/>
          <p:cNvSpPr/>
          <p:nvPr/>
        </p:nvSpPr>
        <p:spPr>
          <a:xfrm>
            <a:off x="3268800" y="5156086"/>
            <a:ext cx="912900" cy="24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97"/>
              <a:buFont typeface="Arial"/>
              <a:buNone/>
            </a:pPr>
            <a:r>
              <a:rPr lang="en-US" sz="997" b="0" i="0" u="none" strike="noStrike" cap="none">
                <a:solidFill>
                  <a:schemeClr val="dk1"/>
                </a:solidFill>
                <a:latin typeface="Calibri"/>
                <a:ea typeface="Calibri"/>
                <a:cs typeface="Calibri"/>
                <a:sym typeface="Calibri"/>
              </a:rPr>
              <a:t>*held online</a:t>
            </a:r>
            <a:endParaRPr sz="1400" b="0" i="0" u="none" strike="noStrike" cap="none">
              <a:solidFill>
                <a:srgbClr val="000000"/>
              </a:solidFill>
              <a:latin typeface="Calibri"/>
              <a:ea typeface="Calibri"/>
              <a:cs typeface="Calibri"/>
              <a:sym typeface="Calibri"/>
            </a:endParaRPr>
          </a:p>
        </p:txBody>
      </p:sp>
      <p:sp>
        <p:nvSpPr>
          <p:cNvPr id="164" name="Google Shape;164;p3"/>
          <p:cNvSpPr txBox="1"/>
          <p:nvPr/>
        </p:nvSpPr>
        <p:spPr>
          <a:xfrm>
            <a:off x="362421" y="7729805"/>
            <a:ext cx="3778200" cy="276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Calibri"/>
                <a:ea typeface="Calibri"/>
                <a:cs typeface="Calibri"/>
                <a:sym typeface="Calibri"/>
              </a:rPr>
              <a:t>* </a:t>
            </a:r>
            <a:r>
              <a:rPr lang="en-US" sz="1200" b="0" i="0" u="none" strike="noStrike" cap="none">
                <a:solidFill>
                  <a:srgbClr val="FF5050"/>
                </a:solidFill>
                <a:latin typeface="Calibri"/>
                <a:ea typeface="Calibri"/>
                <a:cs typeface="Calibri"/>
                <a:sym typeface="Calibri"/>
              </a:rPr>
              <a:t>In FY2020, the seminar was cancelled due to COVID-19.</a:t>
            </a:r>
            <a:endParaRPr sz="1400" b="0" i="0" u="none" strike="noStrike" cap="none">
              <a:solidFill>
                <a:srgbClr val="000000"/>
              </a:solidFill>
              <a:latin typeface="Calibri"/>
              <a:ea typeface="Calibri"/>
              <a:cs typeface="Calibri"/>
              <a:sym typeface="Calibri"/>
            </a:endParaRPr>
          </a:p>
        </p:txBody>
      </p:sp>
      <p:sp>
        <p:nvSpPr>
          <p:cNvPr id="165" name="Google Shape;165;p3"/>
          <p:cNvSpPr txBox="1"/>
          <p:nvPr/>
        </p:nvSpPr>
        <p:spPr>
          <a:xfrm>
            <a:off x="332234" y="7910491"/>
            <a:ext cx="4554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Calibri"/>
                <a:ea typeface="Calibri"/>
                <a:cs typeface="Calibri"/>
                <a:sym typeface="Calibri"/>
              </a:rPr>
              <a:t>**In FY2021, the seminar was not scheduled for implementation.</a:t>
            </a:r>
            <a:endParaRPr sz="1400" b="0" i="0" u="none" strike="noStrike" cap="none">
              <a:solidFill>
                <a:srgbClr val="000000"/>
              </a:solidFill>
              <a:latin typeface="Calibri"/>
              <a:ea typeface="Calibri"/>
              <a:cs typeface="Calibri"/>
              <a:sym typeface="Calibri"/>
            </a:endParaRPr>
          </a:p>
        </p:txBody>
      </p:sp>
      <p:pic>
        <p:nvPicPr>
          <p:cNvPr id="166" name="Google Shape;166;p3"/>
          <p:cNvPicPr preferRelativeResize="0"/>
          <p:nvPr/>
        </p:nvPicPr>
        <p:blipFill rotWithShape="1">
          <a:blip r:embed="rId3">
            <a:alphaModFix/>
          </a:blip>
          <a:srcRect/>
          <a:stretch/>
        </p:blipFill>
        <p:spPr>
          <a:xfrm>
            <a:off x="4183976" y="3372713"/>
            <a:ext cx="3090451" cy="17383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
          <p:cNvSpPr/>
          <p:nvPr/>
        </p:nvSpPr>
        <p:spPr>
          <a:xfrm>
            <a:off x="188479" y="610690"/>
            <a:ext cx="7176396" cy="4872862"/>
          </a:xfrm>
          <a:prstGeom prst="rect">
            <a:avLst/>
          </a:prstGeom>
          <a:noFill/>
          <a:ln w="50800" cap="flat" cmpd="dbl">
            <a:solidFill>
              <a:srgbClr val="5F497A"/>
            </a:solidFill>
            <a:prstDash val="solid"/>
            <a:bevel/>
            <a:headEnd type="none" w="sm" len="sm"/>
            <a:tailEnd type="none" w="sm" len="sm"/>
          </a:ln>
        </p:spPr>
        <p:txBody>
          <a:bodyPr spcFirstLastPara="1" wrap="square" lIns="97225" tIns="48600" rIns="97225" bIns="48600" anchor="t" anchorCtr="0">
            <a:no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rgbClr val="CC3300"/>
                </a:solidFill>
                <a:latin typeface="Calibri"/>
                <a:ea typeface="Calibri"/>
                <a:cs typeface="Calibri"/>
                <a:sym typeface="Calibri"/>
              </a:rPr>
              <a:t>　</a:t>
            </a:r>
            <a:endParaRPr sz="1196" b="1" i="0" u="none" strike="noStrike" cap="none">
              <a:solidFill>
                <a:srgbClr val="CC3300"/>
              </a:solidFill>
              <a:latin typeface="Calibri"/>
              <a:ea typeface="Calibri"/>
              <a:cs typeface="Calibri"/>
              <a:sym typeface="Calibri"/>
            </a:endParaRPr>
          </a:p>
        </p:txBody>
      </p:sp>
      <p:graphicFrame>
        <p:nvGraphicFramePr>
          <p:cNvPr id="173" name="Google Shape;173;p4"/>
          <p:cNvGraphicFramePr/>
          <p:nvPr/>
        </p:nvGraphicFramePr>
        <p:xfrm>
          <a:off x="3800333" y="764940"/>
          <a:ext cx="3408825" cy="3015990"/>
        </p:xfrm>
        <a:graphic>
          <a:graphicData uri="http://schemas.openxmlformats.org/drawingml/2006/table">
            <a:tbl>
              <a:tblPr>
                <a:noFill/>
                <a:tableStyleId>{97EFC2F8-5029-4777-A145-6D1C678712FB}</a:tableStyleId>
              </a:tblPr>
              <a:tblGrid>
                <a:gridCol w="386000">
                  <a:extLst>
                    <a:ext uri="{9D8B030D-6E8A-4147-A177-3AD203B41FA5}">
                      <a16:colId xmlns:a16="http://schemas.microsoft.com/office/drawing/2014/main" val="20000"/>
                    </a:ext>
                  </a:extLst>
                </a:gridCol>
                <a:gridCol w="730025">
                  <a:extLst>
                    <a:ext uri="{9D8B030D-6E8A-4147-A177-3AD203B41FA5}">
                      <a16:colId xmlns:a16="http://schemas.microsoft.com/office/drawing/2014/main" val="20001"/>
                    </a:ext>
                  </a:extLst>
                </a:gridCol>
                <a:gridCol w="591850">
                  <a:extLst>
                    <a:ext uri="{9D8B030D-6E8A-4147-A177-3AD203B41FA5}">
                      <a16:colId xmlns:a16="http://schemas.microsoft.com/office/drawing/2014/main" val="20002"/>
                    </a:ext>
                  </a:extLst>
                </a:gridCol>
                <a:gridCol w="1700950">
                  <a:extLst>
                    <a:ext uri="{9D8B030D-6E8A-4147-A177-3AD203B41FA5}">
                      <a16:colId xmlns:a16="http://schemas.microsoft.com/office/drawing/2014/main" val="20003"/>
                    </a:ext>
                  </a:extLst>
                </a:gridCol>
              </a:tblGrid>
              <a:tr h="310525">
                <a:tc gridSpan="4">
                  <a:txBody>
                    <a:bodyPr/>
                    <a:lstStyle/>
                    <a:p>
                      <a:pPr marL="0" marR="0" lvl="0" indent="0" algn="ctr" rtl="0">
                        <a:lnSpc>
                          <a:spcPct val="100000"/>
                        </a:lnSpc>
                        <a:spcBef>
                          <a:spcPts val="0"/>
                        </a:spcBef>
                        <a:spcAft>
                          <a:spcPts val="0"/>
                        </a:spcAft>
                        <a:buClr>
                          <a:schemeClr val="dk1"/>
                        </a:buClr>
                        <a:buSzPts val="1200"/>
                        <a:buFont typeface="Calibri"/>
                        <a:buNone/>
                      </a:pPr>
                      <a:r>
                        <a:rPr lang="en-US" sz="1200" b="1" u="none" strike="noStrike" cap="none">
                          <a:solidFill>
                            <a:schemeClr val="dk1"/>
                          </a:solidFill>
                          <a:latin typeface="Calibri"/>
                          <a:ea typeface="Calibri"/>
                          <a:cs typeface="Calibri"/>
                          <a:sym typeface="Calibri"/>
                        </a:rPr>
                        <a:t>【Projects Held in Previous Years】</a:t>
                      </a:r>
                      <a:endParaRPr sz="1400" u="none" strike="noStrike" cap="none"/>
                    </a:p>
                  </a:txBody>
                  <a:tcPr marL="9675" marR="9675" marT="9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hMerge="1">
                  <a:txBody>
                    <a:bodyPr/>
                    <a:lstStyle/>
                    <a:p>
                      <a:endParaRPr lang="ja-JP"/>
                    </a:p>
                  </a:txBody>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1979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FY</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Country</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Specialists</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          Area of Expertise</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extLst>
                  <a:ext uri="{0D108BD9-81ED-4DB2-BD59-A6C34878D82A}">
                    <a16:rowId xmlns:a16="http://schemas.microsoft.com/office/drawing/2014/main" val="10001"/>
                  </a:ext>
                </a:extLst>
              </a:tr>
              <a:tr h="181700">
                <a:tc rowSpan="2">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Calibri"/>
                          <a:ea typeface="Calibri"/>
                          <a:cs typeface="Calibri"/>
                          <a:sym typeface="Calibri"/>
                        </a:rPr>
                        <a:t>2021</a:t>
                      </a:r>
                      <a:endParaRPr sz="1000" b="1" i="0" u="none" strike="noStrike" cap="none">
                        <a:solidFill>
                          <a:schemeClr val="dk1"/>
                        </a:solidFill>
                        <a:latin typeface="Calibri"/>
                        <a:ea typeface="Calibri"/>
                        <a:cs typeface="Calibri"/>
                        <a:sym typeface="Calibri"/>
                      </a:endParaRPr>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u="none" strike="noStrike" cap="none">
                          <a:solidFill>
                            <a:schemeClr val="dk1"/>
                          </a:solidFill>
                          <a:latin typeface="Calibri"/>
                          <a:ea typeface="Calibri"/>
                          <a:cs typeface="Calibri"/>
                          <a:sym typeface="Calibri"/>
                        </a:rPr>
                        <a:t>Thailand</a:t>
                      </a:r>
                      <a:endParaRPr sz="1000" b="0" i="0" u="none" strike="noStrike" cap="none">
                        <a:solidFill>
                          <a:schemeClr val="dk1"/>
                        </a:solidFill>
                        <a:latin typeface="Calibri"/>
                        <a:ea typeface="Calibri"/>
                        <a:cs typeface="Calibri"/>
                        <a:sym typeface="Calibri"/>
                      </a:endParaRPr>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alibri"/>
                          <a:ea typeface="Calibri"/>
                          <a:cs typeface="Calibri"/>
                          <a:sym typeface="Calibri"/>
                        </a:rPr>
                        <a:t>1</a:t>
                      </a:r>
                      <a:endParaRPr sz="1000" b="0" i="0" u="none" strike="noStrike" cap="none">
                        <a:latin typeface="Calibri"/>
                        <a:ea typeface="Calibri"/>
                        <a:cs typeface="Calibri"/>
                        <a:sym typeface="Calibri"/>
                      </a:endParaRPr>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u="none" strike="noStrike" cap="none">
                          <a:solidFill>
                            <a:schemeClr val="dk1"/>
                          </a:solidFill>
                          <a:latin typeface="Calibri"/>
                          <a:ea typeface="Calibri"/>
                          <a:cs typeface="Calibri"/>
                          <a:sym typeface="Calibri"/>
                        </a:rPr>
                        <a:t>Agriculture</a:t>
                      </a:r>
                      <a:endParaRPr sz="1000" b="0" i="0" u="none" strike="noStrike" cap="none">
                        <a:solidFill>
                          <a:schemeClr val="dk1"/>
                        </a:solidFill>
                        <a:latin typeface="Calibri"/>
                        <a:ea typeface="Calibri"/>
                        <a:cs typeface="Calibri"/>
                        <a:sym typeface="Calibri"/>
                      </a:endParaRPr>
                    </a:p>
                  </a:txBody>
                  <a:tcPr marL="365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2"/>
                  </a:ext>
                </a:extLst>
              </a:tr>
              <a:tr h="181700">
                <a:tc vMerge="1">
                  <a:txBody>
                    <a:bodyPr/>
                    <a:lstStyle/>
                    <a:p>
                      <a:endParaRPr lang="ja-JP"/>
                    </a:p>
                  </a:txBody>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u="none" strike="noStrike" cap="none">
                          <a:solidFill>
                            <a:schemeClr val="dk1"/>
                          </a:solidFill>
                          <a:latin typeface="Calibri"/>
                          <a:ea typeface="Calibri"/>
                          <a:cs typeface="Calibri"/>
                          <a:sym typeface="Calibri"/>
                        </a:rPr>
                        <a:t>Philippines</a:t>
                      </a:r>
                      <a:endParaRPr sz="1000" b="0" i="0" u="none" strike="noStrike" cap="none">
                        <a:solidFill>
                          <a:schemeClr val="dk1"/>
                        </a:solidFill>
                        <a:latin typeface="Calibri"/>
                        <a:ea typeface="Calibri"/>
                        <a:cs typeface="Calibri"/>
                        <a:sym typeface="Calibri"/>
                      </a:endParaRPr>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alibri"/>
                          <a:ea typeface="Calibri"/>
                          <a:cs typeface="Calibri"/>
                          <a:sym typeface="Calibri"/>
                        </a:rPr>
                        <a:t>1</a:t>
                      </a:r>
                      <a:endParaRPr sz="1000" b="0" i="0" u="none" strike="noStrike" cap="none">
                        <a:latin typeface="Calibri"/>
                        <a:ea typeface="Calibri"/>
                        <a:cs typeface="Calibri"/>
                        <a:sym typeface="Calibri"/>
                      </a:endParaRPr>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Calibri"/>
                          <a:ea typeface="Calibri"/>
                          <a:cs typeface="Calibri"/>
                          <a:sym typeface="Calibri"/>
                        </a:rPr>
                        <a:t>Disaster Management</a:t>
                      </a:r>
                      <a:endParaRPr sz="1000" b="0" i="0" u="none" strike="noStrike" cap="none">
                        <a:solidFill>
                          <a:schemeClr val="dk1"/>
                        </a:solidFill>
                        <a:latin typeface="Calibri"/>
                        <a:ea typeface="Calibri"/>
                        <a:cs typeface="Calibri"/>
                        <a:sym typeface="Calibri"/>
                      </a:endParaRPr>
                    </a:p>
                  </a:txBody>
                  <a:tcPr marL="365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3"/>
                  </a:ext>
                </a:extLst>
              </a:tr>
              <a:tr h="181700">
                <a:tc rowSpan="2">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2019</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Malaysia</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latin typeface="Calibri"/>
                          <a:ea typeface="Calibri"/>
                          <a:cs typeface="Calibri"/>
                          <a:sym typeface="Calibri"/>
                        </a:rPr>
                        <a:t>1</a:t>
                      </a:r>
                      <a:endParaRPr sz="1000" b="0" i="0" u="none" strike="noStrike" cap="none">
                        <a:latin typeface="Calibri"/>
                        <a:ea typeface="Calibri"/>
                        <a:cs typeface="Calibri"/>
                        <a:sym typeface="Calibri"/>
                      </a:endParaRPr>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Waste Management</a:t>
                      </a:r>
                      <a:endParaRPr sz="1400" u="none" strike="noStrike" cap="none"/>
                    </a:p>
                  </a:txBody>
                  <a:tcPr marL="365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4"/>
                  </a:ext>
                </a:extLst>
              </a:tr>
              <a:tr h="181700">
                <a:tc vMerge="1">
                  <a:txBody>
                    <a:bodyPr/>
                    <a:lstStyle/>
                    <a:p>
                      <a:endParaRPr lang="ja-JP"/>
                    </a:p>
                  </a:txBody>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Philippines</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latin typeface="Calibri"/>
                          <a:ea typeface="Calibri"/>
                          <a:cs typeface="Calibri"/>
                          <a:sym typeface="Calibri"/>
                        </a:rPr>
                        <a:t>1</a:t>
                      </a:r>
                      <a:endParaRPr sz="1000" b="0" i="0" u="none" strike="noStrike" cap="none">
                        <a:latin typeface="Calibri"/>
                        <a:ea typeface="Calibri"/>
                        <a:cs typeface="Calibri"/>
                        <a:sym typeface="Calibri"/>
                      </a:endParaRPr>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Tourism</a:t>
                      </a:r>
                      <a:endParaRPr sz="1400" u="none" strike="noStrike" cap="none"/>
                    </a:p>
                  </a:txBody>
                  <a:tcPr marL="365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5"/>
                  </a:ext>
                </a:extLst>
              </a:tr>
              <a:tr h="181700">
                <a:tc rowSpan="4">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latin typeface="Calibri"/>
                          <a:ea typeface="Calibri"/>
                          <a:cs typeface="Calibri"/>
                          <a:sym typeface="Calibri"/>
                        </a:rPr>
                        <a:t>2018</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Indonesia</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latin typeface="Calibri"/>
                          <a:ea typeface="Calibri"/>
                          <a:cs typeface="Calibri"/>
                          <a:sym typeface="Calibri"/>
                        </a:rPr>
                        <a:t>1</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Water Supply &amp; Sewerage</a:t>
                      </a:r>
                      <a:endParaRPr sz="1000" b="0" i="0" u="none" strike="noStrike" cap="none">
                        <a:solidFill>
                          <a:schemeClr val="dk1"/>
                        </a:solidFill>
                        <a:latin typeface="Calibri"/>
                        <a:ea typeface="Calibri"/>
                        <a:cs typeface="Calibri"/>
                        <a:sym typeface="Calibri"/>
                      </a:endParaRPr>
                    </a:p>
                  </a:txBody>
                  <a:tcPr marL="365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6"/>
                  </a:ext>
                </a:extLst>
              </a:tr>
              <a:tr h="181700">
                <a:tc vMerge="1">
                  <a:txBody>
                    <a:bodyPr/>
                    <a:lstStyle/>
                    <a:p>
                      <a:endParaRPr lang="ja-JP"/>
                    </a:p>
                  </a:txBody>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Philippines</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latin typeface="Calibri"/>
                          <a:ea typeface="Calibri"/>
                          <a:cs typeface="Calibri"/>
                          <a:sym typeface="Calibri"/>
                        </a:rPr>
                        <a:t>1</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Environmental Conservation</a:t>
                      </a:r>
                      <a:endParaRPr sz="1400" u="none" strike="noStrike" cap="none"/>
                    </a:p>
                  </a:txBody>
                  <a:tcPr marL="365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7"/>
                  </a:ext>
                </a:extLst>
              </a:tr>
              <a:tr h="181700">
                <a:tc vMerge="1">
                  <a:txBody>
                    <a:bodyPr/>
                    <a:lstStyle/>
                    <a:p>
                      <a:endParaRPr lang="ja-JP"/>
                    </a:p>
                  </a:txBody>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latin typeface="Calibri"/>
                          <a:ea typeface="Calibri"/>
                          <a:cs typeface="Calibri"/>
                          <a:sym typeface="Calibri"/>
                        </a:rPr>
                        <a:t>India</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latin typeface="Calibri"/>
                          <a:ea typeface="Calibri"/>
                          <a:cs typeface="Calibri"/>
                          <a:sym typeface="Calibri"/>
                        </a:rPr>
                        <a:t>1</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Waste Management</a:t>
                      </a:r>
                      <a:endParaRPr sz="1400" u="none" strike="noStrike" cap="none"/>
                    </a:p>
                  </a:txBody>
                  <a:tcPr marL="365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8"/>
                  </a:ext>
                </a:extLst>
              </a:tr>
              <a:tr h="181700">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Vietnam</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latin typeface="Calibri"/>
                          <a:ea typeface="Calibri"/>
                          <a:cs typeface="Calibri"/>
                          <a:sym typeface="Calibri"/>
                        </a:rPr>
                        <a:t>1</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Fire and Disaster Prevention</a:t>
                      </a:r>
                      <a:endParaRPr sz="1000" b="0" i="0" u="none" strike="noStrike" cap="none">
                        <a:solidFill>
                          <a:schemeClr val="dk1"/>
                        </a:solidFill>
                        <a:latin typeface="Calibri"/>
                        <a:ea typeface="Calibri"/>
                        <a:cs typeface="Calibri"/>
                        <a:sym typeface="Calibri"/>
                      </a:endParaRPr>
                    </a:p>
                  </a:txBody>
                  <a:tcPr marL="365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9"/>
                  </a:ext>
                </a:extLst>
              </a:tr>
              <a:tr h="181700">
                <a:tc rowSpan="5">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latin typeface="Calibri"/>
                          <a:ea typeface="Calibri"/>
                          <a:cs typeface="Calibri"/>
                          <a:sym typeface="Calibri"/>
                        </a:rPr>
                        <a:t>2017</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Malaysia</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latin typeface="Calibri"/>
                          <a:ea typeface="Calibri"/>
                          <a:cs typeface="Calibri"/>
                          <a:sym typeface="Calibri"/>
                        </a:rPr>
                        <a:t>1</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Urban Planning</a:t>
                      </a:r>
                      <a:endParaRPr sz="1400" u="none" strike="noStrike" cap="none"/>
                    </a:p>
                  </a:txBody>
                  <a:tcPr marL="365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10"/>
                  </a:ext>
                </a:extLst>
              </a:tr>
              <a:tr h="181700">
                <a:tc vMerge="1">
                  <a:txBody>
                    <a:bodyPr/>
                    <a:lstStyle/>
                    <a:p>
                      <a:endParaRPr lang="ja-JP"/>
                    </a:p>
                  </a:txBody>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Indonesia</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latin typeface="Calibri"/>
                          <a:ea typeface="Calibri"/>
                          <a:cs typeface="Calibri"/>
                          <a:sym typeface="Calibri"/>
                        </a:rPr>
                        <a:t>1</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Agriculture</a:t>
                      </a:r>
                      <a:endParaRPr sz="1400" u="none" strike="noStrike" cap="none"/>
                    </a:p>
                  </a:txBody>
                  <a:tcPr marL="365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11"/>
                  </a:ext>
                </a:extLst>
              </a:tr>
              <a:tr h="179125">
                <a:tc vMerge="1">
                  <a:txBody>
                    <a:bodyPr/>
                    <a:lstStyle/>
                    <a:p>
                      <a:endParaRPr lang="ja-JP"/>
                    </a:p>
                  </a:txBody>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India</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latin typeface="Calibri"/>
                          <a:ea typeface="Calibri"/>
                          <a:cs typeface="Calibri"/>
                          <a:sym typeface="Calibri"/>
                        </a:rPr>
                        <a:t>1</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800" b="0" i="0" u="none" strike="noStrike" cap="none">
                          <a:solidFill>
                            <a:schemeClr val="dk1"/>
                          </a:solidFill>
                          <a:latin typeface="Calibri"/>
                          <a:ea typeface="Calibri"/>
                          <a:cs typeface="Calibri"/>
                          <a:sym typeface="Calibri"/>
                        </a:rPr>
                        <a:t>Water Supply &amp; Sewerage Management</a:t>
                      </a:r>
                      <a:endParaRPr sz="800" b="0" i="0" u="none" strike="noStrike" cap="none">
                        <a:solidFill>
                          <a:schemeClr val="dk1"/>
                        </a:solidFill>
                        <a:latin typeface="Calibri"/>
                        <a:ea typeface="Calibri"/>
                        <a:cs typeface="Calibri"/>
                        <a:sym typeface="Calibri"/>
                      </a:endParaRPr>
                    </a:p>
                  </a:txBody>
                  <a:tcPr marL="365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12"/>
                  </a:ext>
                </a:extLst>
              </a:tr>
              <a:tr h="181700">
                <a:tc vMerge="1">
                  <a:txBody>
                    <a:bodyPr/>
                    <a:lstStyle/>
                    <a:p>
                      <a:endParaRPr lang="ja-JP"/>
                    </a:p>
                  </a:txBody>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Thailand</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latin typeface="Calibri"/>
                          <a:ea typeface="Calibri"/>
                          <a:cs typeface="Calibri"/>
                          <a:sym typeface="Calibri"/>
                        </a:rPr>
                        <a:t>1</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Japanese Language Education</a:t>
                      </a:r>
                      <a:endParaRPr sz="1400" u="none" strike="noStrike" cap="none">
                        <a:solidFill>
                          <a:schemeClr val="dk1"/>
                        </a:solidFill>
                      </a:endParaRPr>
                    </a:p>
                  </a:txBody>
                  <a:tcPr marL="365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13"/>
                  </a:ext>
                </a:extLst>
              </a:tr>
              <a:tr h="255325">
                <a:tc vMerge="1">
                  <a:txBody>
                    <a:bodyPr/>
                    <a:lstStyle/>
                    <a:p>
                      <a:endParaRPr lang="ja-JP"/>
                    </a:p>
                  </a:txBody>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Philippines</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latin typeface="Calibri"/>
                          <a:ea typeface="Calibri"/>
                          <a:cs typeface="Calibri"/>
                          <a:sym typeface="Calibri"/>
                        </a:rPr>
                        <a:t>1</a:t>
                      </a:r>
                      <a:endParaRPr sz="1400" u="none" strike="noStrike" cap="none"/>
                    </a:p>
                  </a:txBody>
                  <a:tcPr marL="96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800" b="0" i="0" u="none" strike="noStrike" cap="none">
                          <a:solidFill>
                            <a:schemeClr val="dk1"/>
                          </a:solidFill>
                          <a:latin typeface="Calibri"/>
                          <a:ea typeface="Calibri"/>
                          <a:cs typeface="Calibri"/>
                          <a:sym typeface="Calibri"/>
                        </a:rPr>
                        <a:t>Disaster Prevention &amp; Preservation of Cultural Assets</a:t>
                      </a:r>
                      <a:endParaRPr sz="1200" u="none" strike="noStrike" cap="none"/>
                    </a:p>
                  </a:txBody>
                  <a:tcPr marL="36575" marR="9675" marT="96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14"/>
                  </a:ext>
                </a:extLst>
              </a:tr>
            </a:tbl>
          </a:graphicData>
        </a:graphic>
      </p:graphicFrame>
      <p:sp>
        <p:nvSpPr>
          <p:cNvPr id="174" name="Google Shape;174;p4" descr="横線"/>
          <p:cNvSpPr txBox="1"/>
          <p:nvPr/>
        </p:nvSpPr>
        <p:spPr>
          <a:xfrm>
            <a:off x="235941" y="662900"/>
            <a:ext cx="3240137" cy="378121"/>
          </a:xfrm>
          <a:prstGeom prst="rect">
            <a:avLst/>
          </a:prstGeom>
          <a:noFill/>
          <a:ln>
            <a:noFill/>
          </a:ln>
        </p:spPr>
        <p:txBody>
          <a:bodyPr spcFirstLastPara="1" wrap="square" lIns="97225" tIns="48600" rIns="97225" bIns="486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5F497A"/>
                </a:solidFill>
                <a:latin typeface="Calibri"/>
                <a:ea typeface="Calibri"/>
                <a:cs typeface="Calibri"/>
                <a:sym typeface="Calibri"/>
              </a:rPr>
              <a:t>Specialist Dispatch Project</a:t>
            </a:r>
            <a:endParaRPr sz="1800" b="1" i="0" u="none" strike="noStrike" cap="none">
              <a:solidFill>
                <a:srgbClr val="5F497A"/>
              </a:solidFill>
              <a:latin typeface="Calibri"/>
              <a:ea typeface="Calibri"/>
              <a:cs typeface="Calibri"/>
              <a:sym typeface="Calibri"/>
            </a:endParaRPr>
          </a:p>
        </p:txBody>
      </p:sp>
      <p:sp>
        <p:nvSpPr>
          <p:cNvPr id="175" name="Google Shape;175;p4"/>
          <p:cNvSpPr txBox="1"/>
          <p:nvPr/>
        </p:nvSpPr>
        <p:spPr>
          <a:xfrm>
            <a:off x="278657" y="1063170"/>
            <a:ext cx="3436317" cy="1197649"/>
          </a:xfrm>
          <a:prstGeom prst="rect">
            <a:avLst/>
          </a:prstGeom>
          <a:noFill/>
          <a:ln>
            <a:noFill/>
          </a:ln>
        </p:spPr>
        <p:txBody>
          <a:bodyPr spcFirstLastPara="1" wrap="square" lIns="92400" tIns="46200" rIns="92400" bIns="46200" anchor="t" anchorCtr="0">
            <a:spAutoFit/>
          </a:bodyPr>
          <a:lstStyle/>
          <a:p>
            <a:pPr marL="0" marR="0" lvl="0" indent="0" algn="just"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【Objective】</a:t>
            </a:r>
            <a:endParaRPr sz="1400" b="0" i="0" u="none" strike="noStrike" cap="none">
              <a:solidFill>
                <a:srgbClr val="000000"/>
              </a:solidFill>
              <a:latin typeface="Calibri"/>
              <a:ea typeface="Calibri"/>
              <a:cs typeface="Calibri"/>
              <a:sym typeface="Calibri"/>
            </a:endParaRPr>
          </a:p>
          <a:p>
            <a:pPr marL="173259" marR="0" lvl="0" indent="-173259" algn="just" rtl="0">
              <a:lnSpc>
                <a:spcPct val="100000"/>
              </a:lnSpc>
              <a:spcBef>
                <a:spcPts val="0"/>
              </a:spcBef>
              <a:spcAft>
                <a:spcPts val="0"/>
              </a:spcAft>
              <a:buClr>
                <a:schemeClr val="dk1"/>
              </a:buClr>
              <a:buSzPts val="1196"/>
              <a:buFont typeface="Arial"/>
              <a:buChar char="•"/>
            </a:pPr>
            <a:r>
              <a:rPr lang="en-US" sz="1196" b="0" i="0" u="none" strike="noStrike" cap="none">
                <a:solidFill>
                  <a:schemeClr val="dk1"/>
                </a:solidFill>
                <a:latin typeface="Calibri"/>
                <a:ea typeface="Calibri"/>
                <a:cs typeface="Calibri"/>
                <a:sym typeface="Calibri"/>
              </a:rPr>
              <a:t>To improve the quality of local administration, technical expertise and human resources in foreign local governments. </a:t>
            </a:r>
            <a:endParaRPr sz="1400" b="0" i="0" u="none" strike="noStrike" cap="none">
              <a:solidFill>
                <a:srgbClr val="000000"/>
              </a:solidFill>
              <a:latin typeface="Calibri"/>
              <a:ea typeface="Calibri"/>
              <a:cs typeface="Calibri"/>
              <a:sym typeface="Calibri"/>
            </a:endParaRPr>
          </a:p>
          <a:p>
            <a:pPr marL="182885" marR="0" lvl="0" indent="-182885" algn="just" rtl="0">
              <a:lnSpc>
                <a:spcPct val="100000"/>
              </a:lnSpc>
              <a:spcBef>
                <a:spcPts val="0"/>
              </a:spcBef>
              <a:spcAft>
                <a:spcPts val="0"/>
              </a:spcAft>
              <a:buClr>
                <a:schemeClr val="dk1"/>
              </a:buClr>
              <a:buSzPts val="1196"/>
              <a:buFont typeface="Arial"/>
              <a:buChar char="•"/>
            </a:pPr>
            <a:r>
              <a:rPr lang="en-US" sz="1196" b="0" i="0" u="none" strike="noStrike" cap="none">
                <a:solidFill>
                  <a:schemeClr val="dk1"/>
                </a:solidFill>
                <a:latin typeface="Calibri"/>
                <a:ea typeface="Calibri"/>
                <a:cs typeface="Calibri"/>
                <a:sym typeface="Calibri"/>
              </a:rPr>
              <a:t>To increase friendly ties between Japanese and foreign local governments.</a:t>
            </a:r>
            <a:endParaRPr sz="1400" b="0" i="0" u="none" strike="noStrike" cap="none">
              <a:solidFill>
                <a:srgbClr val="000000"/>
              </a:solidFill>
              <a:latin typeface="Calibri"/>
              <a:ea typeface="Calibri"/>
              <a:cs typeface="Calibri"/>
              <a:sym typeface="Calibri"/>
            </a:endParaRPr>
          </a:p>
        </p:txBody>
      </p:sp>
      <p:sp>
        <p:nvSpPr>
          <p:cNvPr id="176" name="Google Shape;176;p4"/>
          <p:cNvSpPr txBox="1"/>
          <p:nvPr/>
        </p:nvSpPr>
        <p:spPr>
          <a:xfrm>
            <a:off x="278657" y="2287714"/>
            <a:ext cx="3449100" cy="3100200"/>
          </a:xfrm>
          <a:prstGeom prst="rect">
            <a:avLst/>
          </a:prstGeom>
          <a:noFill/>
          <a:ln>
            <a:noFill/>
          </a:ln>
        </p:spPr>
        <p:txBody>
          <a:bodyPr spcFirstLastPara="1" wrap="square" lIns="92400" tIns="46200" rIns="92400" bIns="46200" anchor="t" anchorCtr="0">
            <a:spAutoFit/>
          </a:bodyPr>
          <a:lstStyle/>
          <a:p>
            <a:pPr marL="0" marR="0" lvl="0" indent="0" algn="just"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【Details】</a:t>
            </a:r>
            <a:endParaRPr sz="1196"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Since 2000, J.CLAIR Singapore has been dispatching Japanese local government officials (including retirees), with knowledge or technical skills related to international cooperation as specialists to foreign local　governments etc. in response to their requests.</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797"/>
              <a:buFont typeface="Arial"/>
              <a:buNone/>
            </a:pPr>
            <a:endParaRPr sz="797"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797"/>
              <a:buFont typeface="Arial"/>
              <a:buNone/>
            </a:pPr>
            <a:endParaRPr sz="797"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【Specialists’ areas of expertise】</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Disaster Prevention, Waste Management, Tourism,  Fire and Disaster Prevention, Sewerage Management, Health and Sanitation, Environmental Conservation, Education, Public Health,  Agriculture and Commerce, Social Welfare, Pottery, Library Management, Water Supply,  Local Administration  etc.</a:t>
            </a:r>
            <a:endParaRPr sz="1400" b="0" i="0" u="none" strike="noStrike" cap="none">
              <a:solidFill>
                <a:srgbClr val="000000"/>
              </a:solidFill>
              <a:latin typeface="Calibri"/>
              <a:ea typeface="Calibri"/>
              <a:cs typeface="Calibri"/>
              <a:sym typeface="Calibri"/>
            </a:endParaRPr>
          </a:p>
        </p:txBody>
      </p:sp>
      <p:sp>
        <p:nvSpPr>
          <p:cNvPr id="177" name="Google Shape;177;p4"/>
          <p:cNvSpPr txBox="1"/>
          <p:nvPr/>
        </p:nvSpPr>
        <p:spPr>
          <a:xfrm>
            <a:off x="36597" y="126568"/>
            <a:ext cx="7497562" cy="375148"/>
          </a:xfrm>
          <a:prstGeom prst="rect">
            <a:avLst/>
          </a:prstGeom>
          <a:solidFill>
            <a:srgbClr val="5F497A"/>
          </a:solidFill>
          <a:ln>
            <a:noFill/>
          </a:ln>
        </p:spPr>
        <p:txBody>
          <a:bodyPr spcFirstLastPara="1" wrap="square" lIns="97200" tIns="48600" rIns="97200" bIns="48600" anchor="t" anchorCtr="0">
            <a:spAutoFit/>
          </a:bodyPr>
          <a:lstStyle/>
          <a:p>
            <a:pPr marL="0" marR="0" lvl="0" indent="0" algn="ctr" rtl="0">
              <a:lnSpc>
                <a:spcPct val="100000"/>
              </a:lnSpc>
              <a:spcBef>
                <a:spcPts val="0"/>
              </a:spcBef>
              <a:spcAft>
                <a:spcPts val="0"/>
              </a:spcAft>
              <a:buClr>
                <a:schemeClr val="lt1"/>
              </a:buClr>
              <a:buSzPts val="1595"/>
              <a:buFont typeface="Arial"/>
              <a:buNone/>
            </a:pPr>
            <a:r>
              <a:rPr lang="en-US" sz="1800" b="1" i="0" u="none" strike="noStrike" cap="none">
                <a:solidFill>
                  <a:schemeClr val="lt1"/>
                </a:solidFill>
                <a:latin typeface="Calibri"/>
                <a:ea typeface="Calibri"/>
                <a:cs typeface="Calibri"/>
                <a:sym typeface="Calibri"/>
              </a:rPr>
              <a:t>International Cooperation Efforts at Local Government Level</a:t>
            </a:r>
            <a:endParaRPr sz="1800" b="0" i="0" u="none" strike="noStrike" cap="none">
              <a:solidFill>
                <a:srgbClr val="000000"/>
              </a:solidFill>
              <a:latin typeface="Calibri"/>
              <a:ea typeface="Calibri"/>
              <a:cs typeface="Calibri"/>
              <a:sym typeface="Calibri"/>
            </a:endParaRPr>
          </a:p>
        </p:txBody>
      </p:sp>
      <p:sp>
        <p:nvSpPr>
          <p:cNvPr id="178" name="Google Shape;178;p4"/>
          <p:cNvSpPr/>
          <p:nvPr/>
        </p:nvSpPr>
        <p:spPr>
          <a:xfrm>
            <a:off x="191643" y="5649673"/>
            <a:ext cx="7173232" cy="4792174"/>
          </a:xfrm>
          <a:prstGeom prst="rect">
            <a:avLst/>
          </a:prstGeom>
          <a:noFill/>
          <a:ln w="50800" cap="flat" cmpd="dbl">
            <a:solidFill>
              <a:srgbClr val="5F497A"/>
            </a:solidFill>
            <a:prstDash val="solid"/>
            <a:bevel/>
            <a:headEnd type="none" w="sm" len="sm"/>
            <a:tailEnd type="none" w="sm" len="sm"/>
          </a:ln>
        </p:spPr>
        <p:txBody>
          <a:bodyPr spcFirstLastPara="1" wrap="square" lIns="97225" tIns="48600" rIns="97225" bIns="48600" anchor="t" anchorCtr="0">
            <a:no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rgbClr val="CC3300"/>
                </a:solidFill>
                <a:latin typeface="Calibri"/>
                <a:ea typeface="Calibri"/>
                <a:cs typeface="Calibri"/>
                <a:sym typeface="Calibri"/>
              </a:rPr>
              <a:t>　</a:t>
            </a:r>
            <a:endParaRPr sz="1196" b="1" i="0" u="none" strike="noStrike" cap="none">
              <a:solidFill>
                <a:srgbClr val="CC3300"/>
              </a:solidFill>
              <a:latin typeface="Calibri"/>
              <a:ea typeface="Calibri"/>
              <a:cs typeface="Calibri"/>
              <a:sym typeface="Calibri"/>
            </a:endParaRPr>
          </a:p>
        </p:txBody>
      </p:sp>
      <p:sp>
        <p:nvSpPr>
          <p:cNvPr id="179" name="Google Shape;179;p4" descr="横線"/>
          <p:cNvSpPr txBox="1"/>
          <p:nvPr/>
        </p:nvSpPr>
        <p:spPr>
          <a:xfrm>
            <a:off x="234359" y="5651487"/>
            <a:ext cx="6021465" cy="374958"/>
          </a:xfrm>
          <a:prstGeom prst="rect">
            <a:avLst/>
          </a:prstGeom>
          <a:noFill/>
          <a:ln>
            <a:noFill/>
          </a:ln>
        </p:spPr>
        <p:txBody>
          <a:bodyPr spcFirstLastPara="1" wrap="square" lIns="97225" tIns="48600" rIns="97225" bIns="486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5F497A"/>
                </a:solidFill>
                <a:latin typeface="Calibri"/>
                <a:ea typeface="Calibri"/>
                <a:cs typeface="Calibri"/>
                <a:sym typeface="Calibri"/>
              </a:rPr>
              <a:t>Local Government Officials Training Programme (LGOTP)</a:t>
            </a:r>
            <a:endParaRPr sz="1800" b="1" i="0" u="none" strike="noStrike" cap="none">
              <a:solidFill>
                <a:srgbClr val="5F497A"/>
              </a:solidFill>
              <a:latin typeface="Calibri"/>
              <a:ea typeface="Calibri"/>
              <a:cs typeface="Calibri"/>
              <a:sym typeface="Calibri"/>
            </a:endParaRPr>
          </a:p>
        </p:txBody>
      </p:sp>
      <p:sp>
        <p:nvSpPr>
          <p:cNvPr id="180" name="Google Shape;180;p4"/>
          <p:cNvSpPr txBox="1"/>
          <p:nvPr/>
        </p:nvSpPr>
        <p:spPr>
          <a:xfrm>
            <a:off x="278658" y="6135376"/>
            <a:ext cx="3789125" cy="395682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【Objective】</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To provide trainees with the know-how and technical skills of Japanese local governments and thereafter, contribute to the development of the trainees’ respective local governments.</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598"/>
              <a:buFont typeface="Arial"/>
              <a:buNone/>
            </a:pPr>
            <a:endParaRPr sz="598"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598"/>
              <a:buFont typeface="Arial"/>
              <a:buNone/>
            </a:pPr>
            <a:endParaRPr sz="598"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【Details】</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Jointly organized by CLAIR and Japan’s Ministry of Internal Affairs and Communications, overseas local government officials are hosted as trainees in Japanese local governments, where they will attend lectures and acquire the know-how and skills in various fields such as general administration, environment, agriculture, education, tourism, economic development etc. After an initial introductory training period of about 1 month, trainees are posted to individual host institutions to begin their specialized training and deepen their understanding of Japanese culture and traditions. </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endParaRPr sz="1196"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【Duration】</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The training typically lasts for 6 – 12 months.</a:t>
            </a:r>
            <a:endParaRPr sz="1400" b="0" i="0" u="none" strike="noStrike" cap="none">
              <a:solidFill>
                <a:srgbClr val="000000"/>
              </a:solidFill>
              <a:latin typeface="Calibri"/>
              <a:ea typeface="Calibri"/>
              <a:cs typeface="Calibri"/>
              <a:sym typeface="Calibri"/>
            </a:endParaRPr>
          </a:p>
        </p:txBody>
      </p:sp>
      <p:sp>
        <p:nvSpPr>
          <p:cNvPr id="181" name="Google Shape;181;p4"/>
          <p:cNvSpPr/>
          <p:nvPr/>
        </p:nvSpPr>
        <p:spPr>
          <a:xfrm>
            <a:off x="4340694" y="5930347"/>
            <a:ext cx="2676910" cy="4603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【LGOTP Participants in Previous Years】</a:t>
            </a:r>
            <a:endParaRPr sz="1400" b="0" i="0" u="none" strike="noStrike" cap="none">
              <a:solidFill>
                <a:srgbClr val="000000"/>
              </a:solidFill>
              <a:latin typeface="Calibri"/>
              <a:ea typeface="Calibri"/>
              <a:cs typeface="Calibri"/>
              <a:sym typeface="Calibri"/>
            </a:endParaRPr>
          </a:p>
        </p:txBody>
      </p:sp>
      <p:graphicFrame>
        <p:nvGraphicFramePr>
          <p:cNvPr id="182" name="Google Shape;182;p4"/>
          <p:cNvGraphicFramePr/>
          <p:nvPr/>
        </p:nvGraphicFramePr>
        <p:xfrm>
          <a:off x="4188023" y="6198073"/>
          <a:ext cx="2971175" cy="2436300"/>
        </p:xfrm>
        <a:graphic>
          <a:graphicData uri="http://schemas.openxmlformats.org/drawingml/2006/table">
            <a:tbl>
              <a:tblPr>
                <a:noFill/>
                <a:tableStyleId>{97EFC2F8-5029-4777-A145-6D1C678712FB}</a:tableStyleId>
              </a:tblPr>
              <a:tblGrid>
                <a:gridCol w="691800">
                  <a:extLst>
                    <a:ext uri="{9D8B030D-6E8A-4147-A177-3AD203B41FA5}">
                      <a16:colId xmlns:a16="http://schemas.microsoft.com/office/drawing/2014/main" val="20000"/>
                    </a:ext>
                  </a:extLst>
                </a:gridCol>
                <a:gridCol w="702550">
                  <a:extLst>
                    <a:ext uri="{9D8B030D-6E8A-4147-A177-3AD203B41FA5}">
                      <a16:colId xmlns:a16="http://schemas.microsoft.com/office/drawing/2014/main" val="20001"/>
                    </a:ext>
                  </a:extLst>
                </a:gridCol>
                <a:gridCol w="362875">
                  <a:extLst>
                    <a:ext uri="{9D8B030D-6E8A-4147-A177-3AD203B41FA5}">
                      <a16:colId xmlns:a16="http://schemas.microsoft.com/office/drawing/2014/main" val="20002"/>
                    </a:ext>
                  </a:extLst>
                </a:gridCol>
                <a:gridCol w="362875">
                  <a:extLst>
                    <a:ext uri="{9D8B030D-6E8A-4147-A177-3AD203B41FA5}">
                      <a16:colId xmlns:a16="http://schemas.microsoft.com/office/drawing/2014/main" val="20003"/>
                    </a:ext>
                  </a:extLst>
                </a:gridCol>
                <a:gridCol w="362875">
                  <a:extLst>
                    <a:ext uri="{9D8B030D-6E8A-4147-A177-3AD203B41FA5}">
                      <a16:colId xmlns:a16="http://schemas.microsoft.com/office/drawing/2014/main" val="20004"/>
                    </a:ext>
                  </a:extLst>
                </a:gridCol>
                <a:gridCol w="488200">
                  <a:extLst>
                    <a:ext uri="{9D8B030D-6E8A-4147-A177-3AD203B41FA5}">
                      <a16:colId xmlns:a16="http://schemas.microsoft.com/office/drawing/2014/main" val="20005"/>
                    </a:ext>
                  </a:extLst>
                </a:gridCol>
              </a:tblGrid>
              <a:tr h="203025">
                <a:tc rowSpan="2">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Country</a:t>
                      </a:r>
                      <a:endParaRPr sz="1000" b="1" i="0" u="none" strike="noStrike" cap="none">
                        <a:solidFill>
                          <a:schemeClr val="dk1"/>
                        </a:solidFill>
                        <a:latin typeface="Calibri"/>
                        <a:ea typeface="Calibri"/>
                        <a:cs typeface="Calibri"/>
                        <a:sym typeface="Calibri"/>
                      </a:endParaRPr>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gridSpan="4">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Number of Participants</a:t>
                      </a:r>
                      <a:endParaRPr sz="1000" b="1" i="0" u="none" strike="noStrike" cap="none">
                        <a:solidFill>
                          <a:schemeClr val="dk1"/>
                        </a:solidFill>
                        <a:latin typeface="Calibri"/>
                        <a:ea typeface="Calibri"/>
                        <a:cs typeface="Calibri"/>
                        <a:sym typeface="Calibri"/>
                      </a:endParaRPr>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hMerge="1">
                  <a:txBody>
                    <a:bodyPr/>
                    <a:lstStyle/>
                    <a:p>
                      <a:endParaRPr lang="ja-JP"/>
                    </a:p>
                  </a:txBody>
                  <a:tcPr/>
                </a:tc>
                <a:tc hMerge="1">
                  <a:txBody>
                    <a:bodyPr/>
                    <a:lstStyle/>
                    <a:p>
                      <a:endParaRPr lang="ja-JP"/>
                    </a:p>
                  </a:txBody>
                  <a:tcPr/>
                </a:tc>
                <a:tc hMerge="1">
                  <a:txBody>
                    <a:bodyPr/>
                    <a:lstStyle/>
                    <a:p>
                      <a:endParaRPr lang="ja-JP"/>
                    </a:p>
                  </a:txBody>
                  <a:tcPr/>
                </a:tc>
                <a:tc rowSpan="2">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Total</a:t>
                      </a:r>
                      <a:endParaRPr sz="1000" b="1" i="0" u="none" strike="noStrike" cap="none">
                        <a:solidFill>
                          <a:schemeClr val="dk1"/>
                        </a:solidFill>
                        <a:latin typeface="Calibri"/>
                        <a:ea typeface="Calibri"/>
                        <a:cs typeface="Calibri"/>
                        <a:sym typeface="Calibri"/>
                      </a:endParaRPr>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extLst>
                  <a:ext uri="{0D108BD9-81ED-4DB2-BD59-A6C34878D82A}">
                    <a16:rowId xmlns:a16="http://schemas.microsoft.com/office/drawing/2014/main" val="10000"/>
                  </a:ext>
                </a:extLst>
              </a:tr>
              <a:tr h="203025">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1996-2016</a:t>
                      </a:r>
                      <a:endParaRPr sz="1000" b="1" i="0" u="none" strike="noStrike" cap="none">
                        <a:solidFill>
                          <a:srgbClr val="FFFFFF"/>
                        </a:solidFill>
                        <a:latin typeface="Calibri"/>
                        <a:ea typeface="Calibri"/>
                        <a:cs typeface="Calibri"/>
                        <a:sym typeface="Calibri"/>
                      </a:endParaRPr>
                    </a:p>
                  </a:txBody>
                  <a:tcPr marL="4375"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2017</a:t>
                      </a:r>
                      <a:endParaRPr sz="1000" b="1" i="0" u="none" strike="noStrike" cap="none">
                        <a:solidFill>
                          <a:srgbClr val="FFFFFF"/>
                        </a:solidFill>
                        <a:latin typeface="Calibri"/>
                        <a:ea typeface="Calibri"/>
                        <a:cs typeface="Calibri"/>
                        <a:sym typeface="Calibri"/>
                      </a:endParaRPr>
                    </a:p>
                  </a:txBody>
                  <a:tcPr marL="4375"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2018</a:t>
                      </a:r>
                      <a:endParaRPr sz="1000" b="1" i="0" u="none" strike="noStrike" cap="none">
                        <a:solidFill>
                          <a:srgbClr val="FFFFFF"/>
                        </a:solidFill>
                        <a:latin typeface="Calibri"/>
                        <a:ea typeface="Calibri"/>
                        <a:cs typeface="Calibri"/>
                        <a:sym typeface="Calibri"/>
                      </a:endParaRPr>
                    </a:p>
                  </a:txBody>
                  <a:tcPr marL="4375"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2019</a:t>
                      </a:r>
                      <a:endParaRPr sz="1000" b="1" i="0" u="none" strike="noStrike" cap="none">
                        <a:solidFill>
                          <a:srgbClr val="FF0000"/>
                        </a:solidFill>
                        <a:latin typeface="Calibri"/>
                        <a:ea typeface="Calibri"/>
                        <a:cs typeface="Calibri"/>
                        <a:sym typeface="Calibri"/>
                      </a:endParaRPr>
                    </a:p>
                  </a:txBody>
                  <a:tcPr marL="4375"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vMerge="1">
                  <a:txBody>
                    <a:bodyPr/>
                    <a:lstStyle/>
                    <a:p>
                      <a:endParaRPr lang="ja-JP"/>
                    </a:p>
                  </a:txBody>
                  <a:tcPr/>
                </a:tc>
                <a:extLst>
                  <a:ext uri="{0D108BD9-81ED-4DB2-BD59-A6C34878D82A}">
                    <a16:rowId xmlns:a16="http://schemas.microsoft.com/office/drawing/2014/main" val="10001"/>
                  </a:ext>
                </a:extLst>
              </a:tr>
              <a:tr h="203025">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Indonesia</a:t>
                      </a:r>
                      <a:endParaRPr sz="1000" b="1" i="0" u="none" strike="noStrike" cap="none">
                        <a:solidFill>
                          <a:srgbClr val="FFFFFF"/>
                        </a:solidFill>
                        <a:latin typeface="Calibri"/>
                        <a:ea typeface="Calibri"/>
                        <a:cs typeface="Calibri"/>
                        <a:sym typeface="Calibri"/>
                      </a:endParaRPr>
                    </a:p>
                  </a:txBody>
                  <a:tcPr marL="35875"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52</a:t>
                      </a:r>
                      <a:endParaRPr sz="10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1</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1</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2</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rPr>
                        <a:t>56</a:t>
                      </a:r>
                      <a:endParaRPr sz="1000" b="1" i="0" u="none" strike="noStrike" cap="none">
                        <a:solidFill>
                          <a:schemeClr val="dk1"/>
                        </a:solidFill>
                      </a:endParaRPr>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2"/>
                  </a:ext>
                </a:extLst>
              </a:tr>
              <a:tr h="203025">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Thailand</a:t>
                      </a:r>
                      <a:endParaRPr sz="1000" b="1" i="0" u="none" strike="noStrike" cap="none">
                        <a:solidFill>
                          <a:srgbClr val="FFFFFF"/>
                        </a:solidFill>
                        <a:latin typeface="Calibri"/>
                        <a:ea typeface="Calibri"/>
                        <a:cs typeface="Calibri"/>
                        <a:sym typeface="Calibri"/>
                      </a:endParaRPr>
                    </a:p>
                  </a:txBody>
                  <a:tcPr marL="35875"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47</a:t>
                      </a:r>
                      <a:endParaRPr sz="10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0</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t>47</a:t>
                      </a:r>
                      <a:endParaRPr sz="1000" b="1" i="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3"/>
                  </a:ext>
                </a:extLst>
              </a:tr>
              <a:tr h="203025">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Philippines</a:t>
                      </a:r>
                      <a:endParaRPr sz="1000" b="1" i="0" u="none" strike="noStrike" cap="none">
                        <a:solidFill>
                          <a:srgbClr val="FFFFFF"/>
                        </a:solidFill>
                        <a:latin typeface="Calibri"/>
                        <a:ea typeface="Calibri"/>
                        <a:cs typeface="Calibri"/>
                        <a:sym typeface="Calibri"/>
                      </a:endParaRPr>
                    </a:p>
                  </a:txBody>
                  <a:tcPr marL="35875"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42</a:t>
                      </a:r>
                      <a:endParaRPr sz="10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2</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1</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t>45</a:t>
                      </a:r>
                      <a:endParaRPr sz="1000" b="1" i="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4"/>
                  </a:ext>
                </a:extLst>
              </a:tr>
              <a:tr h="203025">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Vietnam</a:t>
                      </a:r>
                      <a:endParaRPr sz="1000" b="1" i="0" u="none" strike="noStrike" cap="none">
                        <a:solidFill>
                          <a:srgbClr val="FFFFFF"/>
                        </a:solidFill>
                        <a:latin typeface="Calibri"/>
                        <a:ea typeface="Calibri"/>
                        <a:cs typeface="Calibri"/>
                        <a:sym typeface="Calibri"/>
                      </a:endParaRPr>
                    </a:p>
                  </a:txBody>
                  <a:tcPr marL="35875"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33</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1</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1</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rPr>
                        <a:t>35</a:t>
                      </a:r>
                      <a:endParaRPr sz="1000" b="1" i="0" u="none" strike="noStrike" cap="none">
                        <a:solidFill>
                          <a:schemeClr val="dk1"/>
                        </a:solidFill>
                      </a:endParaRPr>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5"/>
                  </a:ext>
                </a:extLst>
              </a:tr>
              <a:tr h="203025">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Myanmar</a:t>
                      </a:r>
                      <a:endParaRPr sz="1000" b="1" i="0" u="none" strike="noStrike" cap="none">
                        <a:solidFill>
                          <a:schemeClr val="dk1"/>
                        </a:solidFill>
                        <a:latin typeface="Calibri"/>
                        <a:ea typeface="Calibri"/>
                        <a:cs typeface="Calibri"/>
                        <a:sym typeface="Calibri"/>
                      </a:endParaRPr>
                    </a:p>
                  </a:txBody>
                  <a:tcPr marL="35875"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24</a:t>
                      </a:r>
                      <a:endParaRPr sz="10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3</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4</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1</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t>32</a:t>
                      </a:r>
                      <a:endParaRPr sz="1000" b="1" i="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6"/>
                  </a:ext>
                </a:extLst>
              </a:tr>
              <a:tr h="203025">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Malaysia</a:t>
                      </a:r>
                      <a:endParaRPr sz="1000" b="1" i="0" u="none" strike="noStrike" cap="none">
                        <a:solidFill>
                          <a:srgbClr val="FFFFFF"/>
                        </a:solidFill>
                        <a:latin typeface="Calibri"/>
                        <a:ea typeface="Calibri"/>
                        <a:cs typeface="Calibri"/>
                        <a:sym typeface="Calibri"/>
                      </a:endParaRPr>
                    </a:p>
                  </a:txBody>
                  <a:tcPr marL="35875"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22</a:t>
                      </a:r>
                      <a:endParaRPr sz="10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t>22</a:t>
                      </a:r>
                      <a:endParaRPr sz="1000" b="1" i="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7"/>
                  </a:ext>
                </a:extLst>
              </a:tr>
              <a:tr h="203025">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Laos</a:t>
                      </a:r>
                      <a:endParaRPr sz="1000" b="1" i="0" u="none" strike="noStrike" cap="none">
                        <a:solidFill>
                          <a:srgbClr val="FFFFFF"/>
                        </a:solidFill>
                        <a:latin typeface="Calibri"/>
                        <a:ea typeface="Calibri"/>
                        <a:cs typeface="Calibri"/>
                        <a:sym typeface="Calibri"/>
                      </a:endParaRPr>
                    </a:p>
                  </a:txBody>
                  <a:tcPr marL="35875"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9</a:t>
                      </a:r>
                      <a:endParaRPr sz="10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t>9</a:t>
                      </a:r>
                      <a:endParaRPr sz="1000" b="1" i="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8"/>
                  </a:ext>
                </a:extLst>
              </a:tr>
              <a:tr h="203025">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Cambodia</a:t>
                      </a:r>
                      <a:endParaRPr sz="1000" b="1" i="0" u="none" strike="noStrike" cap="none">
                        <a:solidFill>
                          <a:srgbClr val="FFFFFF"/>
                        </a:solidFill>
                        <a:latin typeface="Calibri"/>
                        <a:ea typeface="Calibri"/>
                        <a:cs typeface="Calibri"/>
                        <a:sym typeface="Calibri"/>
                      </a:endParaRPr>
                    </a:p>
                  </a:txBody>
                  <a:tcPr marL="35875"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7</a:t>
                      </a:r>
                      <a:endParaRPr sz="10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1</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t>8</a:t>
                      </a:r>
                      <a:endParaRPr sz="1000" b="1" i="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09"/>
                  </a:ext>
                </a:extLst>
              </a:tr>
              <a:tr h="203025">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Sri Lanka</a:t>
                      </a:r>
                      <a:endParaRPr sz="1000" b="1" i="0" u="none" strike="noStrike" cap="none">
                        <a:solidFill>
                          <a:schemeClr val="dk1"/>
                        </a:solidFill>
                        <a:latin typeface="Calibri"/>
                        <a:ea typeface="Calibri"/>
                        <a:cs typeface="Calibri"/>
                        <a:sym typeface="Calibri"/>
                      </a:endParaRPr>
                    </a:p>
                  </a:txBody>
                  <a:tcPr marL="35875"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1</a:t>
                      </a:r>
                      <a:endParaRPr sz="10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t>1</a:t>
                      </a:r>
                      <a:endParaRPr sz="1000" b="1" i="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10"/>
                  </a:ext>
                </a:extLst>
              </a:tr>
              <a:tr h="203025">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Total</a:t>
                      </a:r>
                      <a:endParaRPr sz="1000" b="1" i="0" u="none" strike="noStrike" cap="none">
                        <a:solidFill>
                          <a:schemeClr val="dk1"/>
                        </a:solidFill>
                        <a:latin typeface="Calibri"/>
                        <a:ea typeface="Calibri"/>
                        <a:cs typeface="Calibri"/>
                        <a:sym typeface="Calibri"/>
                      </a:endParaRPr>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0D9"/>
                    </a:solidFill>
                  </a:tcPr>
                </a:tc>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237</a:t>
                      </a:r>
                      <a:endParaRPr sz="140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rPr>
                        <a:t>6</a:t>
                      </a:r>
                      <a:endParaRPr sz="1000" b="1" i="0" u="none" strike="noStrike" cap="none">
                        <a:solidFill>
                          <a:schemeClr val="dk1"/>
                        </a:solidFill>
                      </a:endParaRPr>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rPr>
                        <a:t>8</a:t>
                      </a:r>
                      <a:endParaRPr sz="1000" b="1" i="0" u="none" strike="noStrike" cap="none">
                        <a:solidFill>
                          <a:schemeClr val="dk1"/>
                        </a:solidFill>
                      </a:endParaRPr>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rPr>
                        <a:t>4</a:t>
                      </a:r>
                      <a:endParaRPr sz="1000" b="1" i="0" u="none" strike="noStrike" cap="none">
                        <a:solidFill>
                          <a:schemeClr val="dk1"/>
                        </a:solidFill>
                      </a:endParaRPr>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t>255</a:t>
                      </a:r>
                      <a:endParaRPr sz="1000" b="1" i="0" u="none" strike="noStrike" cap="none"/>
                    </a:p>
                  </a:txBody>
                  <a:tcPr marL="4350" marR="4350"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DFEC"/>
                    </a:solidFill>
                  </a:tcPr>
                </a:tc>
                <a:extLst>
                  <a:ext uri="{0D108BD9-81ED-4DB2-BD59-A6C34878D82A}">
                    <a16:rowId xmlns:a16="http://schemas.microsoft.com/office/drawing/2014/main" val="10011"/>
                  </a:ext>
                </a:extLst>
              </a:tr>
            </a:tbl>
          </a:graphicData>
        </a:graphic>
      </p:graphicFrame>
      <p:pic>
        <p:nvPicPr>
          <p:cNvPr id="183" name="Google Shape;183;p4"/>
          <p:cNvPicPr preferRelativeResize="0"/>
          <p:nvPr/>
        </p:nvPicPr>
        <p:blipFill rotWithShape="1">
          <a:blip r:embed="rId3">
            <a:alphaModFix/>
          </a:blip>
          <a:srcRect/>
          <a:stretch/>
        </p:blipFill>
        <p:spPr>
          <a:xfrm>
            <a:off x="4025066" y="8821778"/>
            <a:ext cx="2025085" cy="1544128"/>
          </a:xfrm>
          <a:prstGeom prst="rect">
            <a:avLst/>
          </a:prstGeom>
          <a:noFill/>
          <a:ln>
            <a:noFill/>
          </a:ln>
        </p:spPr>
      </p:pic>
      <p:sp>
        <p:nvSpPr>
          <p:cNvPr id="184" name="Google Shape;184;p4"/>
          <p:cNvSpPr txBox="1"/>
          <p:nvPr/>
        </p:nvSpPr>
        <p:spPr>
          <a:xfrm>
            <a:off x="6005853" y="9353364"/>
            <a:ext cx="1363768" cy="4603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797"/>
              <a:buFont typeface="Arial"/>
              <a:buNone/>
            </a:pPr>
            <a:r>
              <a:rPr lang="en-US" sz="797" b="0" i="0" u="none" strike="noStrike" cap="none">
                <a:solidFill>
                  <a:schemeClr val="dk1"/>
                </a:solidFill>
                <a:latin typeface="Calibri"/>
                <a:ea typeface="Calibri"/>
                <a:cs typeface="Calibri"/>
                <a:sym typeface="Calibri"/>
              </a:rPr>
              <a:t>【Trainees from Myanmar learning about water quality inspection in Fukuoka city】</a:t>
            </a:r>
            <a:endParaRPr sz="1400" b="0" i="0" u="none" strike="noStrike" cap="none">
              <a:solidFill>
                <a:srgbClr val="000000"/>
              </a:solidFill>
              <a:latin typeface="Calibri"/>
              <a:ea typeface="Calibri"/>
              <a:cs typeface="Calibri"/>
              <a:sym typeface="Calibri"/>
            </a:endParaRPr>
          </a:p>
        </p:txBody>
      </p:sp>
      <p:sp>
        <p:nvSpPr>
          <p:cNvPr id="185" name="Google Shape;185;p4"/>
          <p:cNvSpPr/>
          <p:nvPr/>
        </p:nvSpPr>
        <p:spPr>
          <a:xfrm>
            <a:off x="93553" y="10324772"/>
            <a:ext cx="281613" cy="283196"/>
          </a:xfrm>
          <a:prstGeom prst="ellipse">
            <a:avLst/>
          </a:prstGeom>
          <a:solidFill>
            <a:srgbClr val="D8D8D8"/>
          </a:solidFill>
          <a:ln>
            <a:noFill/>
          </a:ln>
        </p:spPr>
        <p:txBody>
          <a:bodyPr spcFirstLastPara="1" wrap="square" lIns="92400" tIns="46200" rIns="92400" bIns="46200" anchor="ctr" anchorCtr="0">
            <a:noAutofit/>
          </a:bodyPr>
          <a:lstStyle/>
          <a:p>
            <a:pPr marL="0" marR="0" lvl="0" indent="0" algn="ctr"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3</a:t>
            </a:r>
            <a:endParaRPr sz="1196" b="0" i="0" u="none" strike="noStrike" cap="none">
              <a:solidFill>
                <a:schemeClr val="dk1"/>
              </a:solidFill>
              <a:latin typeface="Calibri"/>
              <a:ea typeface="Calibri"/>
              <a:cs typeface="Calibri"/>
              <a:sym typeface="Calibri"/>
            </a:endParaRPr>
          </a:p>
        </p:txBody>
      </p:sp>
      <p:sp>
        <p:nvSpPr>
          <p:cNvPr id="186" name="Google Shape;186;p4"/>
          <p:cNvSpPr txBox="1"/>
          <p:nvPr/>
        </p:nvSpPr>
        <p:spPr>
          <a:xfrm>
            <a:off x="3689335" y="5059550"/>
            <a:ext cx="1877951" cy="460040"/>
          </a:xfrm>
          <a:prstGeom prst="rect">
            <a:avLst/>
          </a:prstGeom>
          <a:noFill/>
          <a:ln>
            <a:noFill/>
          </a:ln>
        </p:spPr>
        <p:txBody>
          <a:bodyPr spcFirstLastPara="1" wrap="square" lIns="92400" tIns="46200" rIns="92400" bIns="46200" anchor="t" anchorCtr="0">
            <a:spAutoFit/>
          </a:bodyPr>
          <a:lstStyle/>
          <a:p>
            <a:pPr marL="0" marR="0" lvl="0" indent="0" algn="l" rtl="0">
              <a:lnSpc>
                <a:spcPct val="100000"/>
              </a:lnSpc>
              <a:spcBef>
                <a:spcPts val="0"/>
              </a:spcBef>
              <a:spcAft>
                <a:spcPts val="0"/>
              </a:spcAft>
              <a:buClr>
                <a:schemeClr val="dk1"/>
              </a:buClr>
              <a:buSzPts val="797"/>
              <a:buFont typeface="Arial"/>
              <a:buNone/>
            </a:pPr>
            <a:r>
              <a:rPr lang="en-US" sz="797" b="0" i="0" u="none" strike="noStrike" cap="none">
                <a:solidFill>
                  <a:schemeClr val="dk1"/>
                </a:solidFill>
                <a:latin typeface="Calibri"/>
                <a:ea typeface="Calibri"/>
                <a:cs typeface="Calibri"/>
                <a:sym typeface="Calibri"/>
              </a:rPr>
              <a:t>【A specialist conducting a lecture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797"/>
              <a:buFont typeface="Arial"/>
              <a:buNone/>
            </a:pPr>
            <a:r>
              <a:rPr lang="en-US" sz="797" b="0" i="0" u="none" strike="noStrike" cap="none">
                <a:solidFill>
                  <a:schemeClr val="dk1"/>
                </a:solidFill>
                <a:latin typeface="Calibri"/>
                <a:ea typeface="Calibri"/>
                <a:cs typeface="Calibri"/>
                <a:sym typeface="Calibri"/>
              </a:rPr>
              <a:t>     to the local participants in 　　</a:t>
            </a:r>
            <a:endParaRPr sz="797"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797"/>
              <a:buFont typeface="Arial"/>
              <a:buNone/>
            </a:pPr>
            <a:r>
              <a:rPr lang="en-US" sz="797" b="0" i="0" u="none" strike="noStrike" cap="none">
                <a:solidFill>
                  <a:schemeClr val="dk1"/>
                </a:solidFill>
                <a:latin typeface="Calibri"/>
                <a:ea typeface="Calibri"/>
                <a:cs typeface="Calibri"/>
                <a:sym typeface="Calibri"/>
              </a:rPr>
              <a:t>　Philippines 】</a:t>
            </a:r>
            <a:endParaRPr sz="1400" b="0" i="0" u="none" strike="noStrike" cap="none">
              <a:solidFill>
                <a:srgbClr val="000000"/>
              </a:solidFill>
              <a:latin typeface="Calibri"/>
              <a:ea typeface="Calibri"/>
              <a:cs typeface="Calibri"/>
              <a:sym typeface="Calibri"/>
            </a:endParaRPr>
          </a:p>
        </p:txBody>
      </p:sp>
      <p:sp>
        <p:nvSpPr>
          <p:cNvPr id="187" name="Google Shape;187;p4"/>
          <p:cNvSpPr txBox="1"/>
          <p:nvPr/>
        </p:nvSpPr>
        <p:spPr>
          <a:xfrm>
            <a:off x="5567286" y="5059550"/>
            <a:ext cx="1802182" cy="460040"/>
          </a:xfrm>
          <a:prstGeom prst="rect">
            <a:avLst/>
          </a:prstGeom>
          <a:noFill/>
          <a:ln>
            <a:noFill/>
          </a:ln>
        </p:spPr>
        <p:txBody>
          <a:bodyPr spcFirstLastPara="1" wrap="square" lIns="92400" tIns="46200" rIns="92400" bIns="46200" anchor="t" anchorCtr="0">
            <a:spAutoFit/>
          </a:bodyPr>
          <a:lstStyle/>
          <a:p>
            <a:pPr marL="0" marR="0" lvl="0" indent="0" algn="l" rtl="0">
              <a:lnSpc>
                <a:spcPct val="100000"/>
              </a:lnSpc>
              <a:spcBef>
                <a:spcPts val="0"/>
              </a:spcBef>
              <a:spcAft>
                <a:spcPts val="0"/>
              </a:spcAft>
              <a:buClr>
                <a:schemeClr val="dk1"/>
              </a:buClr>
              <a:buSzPts val="797"/>
              <a:buFont typeface="Arial"/>
              <a:buNone/>
            </a:pPr>
            <a:r>
              <a:rPr lang="en-US" sz="797" b="0" i="0" u="none" strike="noStrike" cap="none">
                <a:solidFill>
                  <a:schemeClr val="dk1"/>
                </a:solidFill>
                <a:latin typeface="Calibri"/>
                <a:ea typeface="Calibri"/>
                <a:cs typeface="Calibri"/>
                <a:sym typeface="Calibri"/>
              </a:rPr>
              <a:t>　【A specialist giving guidance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797"/>
              <a:buFont typeface="Arial"/>
              <a:buNone/>
            </a:pPr>
            <a:r>
              <a:rPr lang="en-US" sz="797" b="0" i="0" u="none" strike="noStrike" cap="none">
                <a:solidFill>
                  <a:schemeClr val="dk1"/>
                </a:solidFill>
                <a:latin typeface="Calibri"/>
                <a:ea typeface="Calibri"/>
                <a:cs typeface="Calibri"/>
                <a:sym typeface="Calibri"/>
              </a:rPr>
              <a:t>         during a local site visit in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797"/>
              <a:buFont typeface="Arial"/>
              <a:buNone/>
            </a:pPr>
            <a:r>
              <a:rPr lang="en-US" sz="797" b="0" i="0" u="none" strike="noStrike" cap="none">
                <a:solidFill>
                  <a:schemeClr val="dk1"/>
                </a:solidFill>
                <a:latin typeface="Calibri"/>
                <a:ea typeface="Calibri"/>
                <a:cs typeface="Calibri"/>
                <a:sym typeface="Calibri"/>
              </a:rPr>
              <a:t>        Malaysia 】</a:t>
            </a:r>
            <a:endParaRPr sz="1400" b="0" i="0" u="none" strike="noStrike" cap="none">
              <a:solidFill>
                <a:srgbClr val="000000"/>
              </a:solidFill>
              <a:latin typeface="Calibri"/>
              <a:ea typeface="Calibri"/>
              <a:cs typeface="Calibri"/>
              <a:sym typeface="Calibri"/>
            </a:endParaRPr>
          </a:p>
        </p:txBody>
      </p:sp>
      <p:pic>
        <p:nvPicPr>
          <p:cNvPr id="188" name="Google Shape;188;p4" descr="C:\Users\Toshihiro Fujita\Desktop\専門家派遣\フィリピン\IMG_1359.JPG"/>
          <p:cNvPicPr preferRelativeResize="0"/>
          <p:nvPr/>
        </p:nvPicPr>
        <p:blipFill rotWithShape="1">
          <a:blip r:embed="rId4">
            <a:alphaModFix/>
          </a:blip>
          <a:srcRect/>
          <a:stretch/>
        </p:blipFill>
        <p:spPr>
          <a:xfrm>
            <a:off x="3759115" y="3798622"/>
            <a:ext cx="1679982" cy="1260012"/>
          </a:xfrm>
          <a:prstGeom prst="rect">
            <a:avLst/>
          </a:prstGeom>
          <a:noFill/>
          <a:ln>
            <a:noFill/>
          </a:ln>
        </p:spPr>
      </p:pic>
      <p:pic>
        <p:nvPicPr>
          <p:cNvPr id="189" name="Google Shape;189;p4" descr="C:\Users\Toshihiro Fujita\Desktop\専門家派遣\マレーシア\現場視察での指導風景.jpg"/>
          <p:cNvPicPr preferRelativeResize="0"/>
          <p:nvPr/>
        </p:nvPicPr>
        <p:blipFill rotWithShape="1">
          <a:blip r:embed="rId5">
            <a:alphaModFix/>
          </a:blip>
          <a:srcRect/>
          <a:stretch/>
        </p:blipFill>
        <p:spPr>
          <a:xfrm>
            <a:off x="5543559" y="3784614"/>
            <a:ext cx="1685909" cy="1263862"/>
          </a:xfrm>
          <a:prstGeom prst="rect">
            <a:avLst/>
          </a:prstGeom>
          <a:noFill/>
          <a:ln>
            <a:noFill/>
          </a:ln>
        </p:spPr>
      </p:pic>
      <p:sp>
        <p:nvSpPr>
          <p:cNvPr id="190" name="Google Shape;190;p4"/>
          <p:cNvSpPr txBox="1"/>
          <p:nvPr/>
        </p:nvSpPr>
        <p:spPr>
          <a:xfrm>
            <a:off x="4147198" y="8621677"/>
            <a:ext cx="3243000" cy="2000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FF0000"/>
                </a:solidFill>
                <a:latin typeface="Calibri"/>
                <a:ea typeface="Calibri"/>
                <a:cs typeface="Calibri"/>
                <a:sym typeface="Calibri"/>
              </a:rPr>
              <a:t>*The LGOTP from FY2020 to FY2022 were suspended due to COVID-19</a:t>
            </a:r>
            <a:endParaRPr sz="12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5"/>
          <p:cNvSpPr/>
          <p:nvPr/>
        </p:nvSpPr>
        <p:spPr>
          <a:xfrm>
            <a:off x="197218" y="581253"/>
            <a:ext cx="7176300" cy="5001000"/>
          </a:xfrm>
          <a:prstGeom prst="rect">
            <a:avLst/>
          </a:prstGeom>
          <a:noFill/>
          <a:ln w="50800" cap="flat" cmpd="dbl">
            <a:solidFill>
              <a:srgbClr val="FF9933"/>
            </a:solidFill>
            <a:prstDash val="solid"/>
            <a:bevel/>
            <a:headEnd type="none" w="sm" len="sm"/>
            <a:tailEnd type="none" w="sm" len="sm"/>
          </a:ln>
        </p:spPr>
        <p:txBody>
          <a:bodyPr spcFirstLastPara="1" wrap="square" lIns="97225" tIns="48600" rIns="97225" bIns="48600" anchor="t" anchorCtr="0">
            <a:no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rgbClr val="CC3300"/>
                </a:solidFill>
                <a:latin typeface="Calibri"/>
                <a:ea typeface="Calibri"/>
                <a:cs typeface="Calibri"/>
                <a:sym typeface="Calibri"/>
              </a:rPr>
              <a:t>　</a:t>
            </a:r>
            <a:endParaRPr sz="1196" b="1" i="0" u="none" strike="noStrike" cap="none">
              <a:solidFill>
                <a:srgbClr val="CC3300"/>
              </a:solidFill>
              <a:latin typeface="Calibri"/>
              <a:ea typeface="Calibri"/>
              <a:cs typeface="Calibri"/>
              <a:sym typeface="Calibri"/>
            </a:endParaRPr>
          </a:p>
        </p:txBody>
      </p:sp>
      <p:sp>
        <p:nvSpPr>
          <p:cNvPr id="197" name="Google Shape;197;p5"/>
          <p:cNvSpPr txBox="1"/>
          <p:nvPr/>
        </p:nvSpPr>
        <p:spPr>
          <a:xfrm>
            <a:off x="216957" y="2906314"/>
            <a:ext cx="3211800" cy="27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【Exchange Programmes in previous years】</a:t>
            </a:r>
            <a:endParaRPr sz="1400" b="0" i="0" u="none" strike="noStrike" cap="none">
              <a:solidFill>
                <a:srgbClr val="000000"/>
              </a:solidFill>
              <a:latin typeface="Calibri"/>
              <a:ea typeface="Calibri"/>
              <a:cs typeface="Calibri"/>
              <a:sym typeface="Calibri"/>
            </a:endParaRPr>
          </a:p>
        </p:txBody>
      </p:sp>
      <p:sp>
        <p:nvSpPr>
          <p:cNvPr id="198" name="Google Shape;198;p5"/>
          <p:cNvSpPr txBox="1"/>
          <p:nvPr/>
        </p:nvSpPr>
        <p:spPr>
          <a:xfrm>
            <a:off x="232777" y="898632"/>
            <a:ext cx="6989709" cy="2074131"/>
          </a:xfrm>
          <a:prstGeom prst="rect">
            <a:avLst/>
          </a:prstGeom>
          <a:noFill/>
          <a:ln>
            <a:noFill/>
          </a:ln>
        </p:spPr>
        <p:txBody>
          <a:bodyPr spcFirstLastPara="1" wrap="square" lIns="75075" tIns="8975" rIns="75075" bIns="8975" anchor="t" anchorCtr="0">
            <a:noAutofit/>
          </a:bodyPr>
          <a:lstStyle/>
          <a:p>
            <a:pPr marL="0" marR="0" lvl="0" indent="0" algn="just"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【Objective】</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96"/>
              <a:buFont typeface="Arial"/>
              <a:buNone/>
            </a:pPr>
            <a:r>
              <a:rPr lang="en-US" sz="1296" b="0" i="0" u="none" strike="noStrike" cap="none">
                <a:solidFill>
                  <a:schemeClr val="dk1"/>
                </a:solidFill>
                <a:latin typeface="Calibri"/>
                <a:ea typeface="Calibri"/>
                <a:cs typeface="Calibri"/>
                <a:sym typeface="Calibri"/>
              </a:rPr>
              <a:t>To enable Japanese local governments to achieve the following: </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・Fostering closer understanding of the current situation and challenges pertaining to relations between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    Japan and foreign countries.</a:t>
            </a:r>
            <a:endParaRPr sz="1400" b="0" i="0" u="none" strike="sng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・Building capacity in leaders who will assume the responsibilities of internationalization of the local area.</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・Creating opportunities for the promotion of future regional exchange between Japan and foreign countries.</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98"/>
              <a:buFont typeface="Arial"/>
              <a:buNone/>
            </a:pPr>
            <a:endParaRPr sz="698"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【Targeted Participants from Japan】</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・Local government officials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・Staff of recognized local international exchange associations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・Staff of NPOs referred by local governments</a:t>
            </a:r>
            <a:endParaRPr sz="698"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96"/>
              <a:buFont typeface="Arial"/>
              <a:buNone/>
            </a:pPr>
            <a:endParaRPr sz="1196"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94"/>
              <a:buFont typeface="Arial"/>
              <a:buNone/>
            </a:pPr>
            <a:endParaRPr sz="1794"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97"/>
              <a:buFont typeface="Arial"/>
              <a:buNone/>
            </a:pPr>
            <a:endParaRPr sz="797"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97"/>
              <a:buFont typeface="Arial"/>
              <a:buNone/>
            </a:pPr>
            <a:endParaRPr sz="797"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96"/>
              <a:buFont typeface="Arial"/>
              <a:buNone/>
            </a:pPr>
            <a:endParaRPr sz="1196"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96"/>
              <a:buFont typeface="Arial"/>
              <a:buNone/>
            </a:pPr>
            <a:endParaRPr sz="1196"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96"/>
              <a:buFont typeface="Arial"/>
              <a:buNone/>
            </a:pPr>
            <a:endParaRPr sz="1196"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96"/>
              <a:buFont typeface="Arial"/>
              <a:buNone/>
            </a:pPr>
            <a:endParaRPr sz="1196"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96"/>
              <a:buFont typeface="Arial"/>
              <a:buNone/>
            </a:pPr>
            <a:endParaRPr sz="1196" b="1" i="0" u="none" strike="noStrike" cap="none">
              <a:solidFill>
                <a:schemeClr val="dk1"/>
              </a:solidFill>
              <a:latin typeface="Calibri"/>
              <a:ea typeface="Calibri"/>
              <a:cs typeface="Calibri"/>
              <a:sym typeface="Calibri"/>
            </a:endParaRPr>
          </a:p>
        </p:txBody>
      </p:sp>
      <p:graphicFrame>
        <p:nvGraphicFramePr>
          <p:cNvPr id="199" name="Google Shape;199;p5"/>
          <p:cNvGraphicFramePr/>
          <p:nvPr/>
        </p:nvGraphicFramePr>
        <p:xfrm>
          <a:off x="233990" y="3183181"/>
          <a:ext cx="3735325" cy="2099525"/>
        </p:xfrm>
        <a:graphic>
          <a:graphicData uri="http://schemas.openxmlformats.org/drawingml/2006/table">
            <a:tbl>
              <a:tblPr>
                <a:noFill/>
                <a:tableStyleId>{97EFC2F8-5029-4777-A145-6D1C678712FB}</a:tableStyleId>
              </a:tblPr>
              <a:tblGrid>
                <a:gridCol w="511525">
                  <a:extLst>
                    <a:ext uri="{9D8B030D-6E8A-4147-A177-3AD203B41FA5}">
                      <a16:colId xmlns:a16="http://schemas.microsoft.com/office/drawing/2014/main" val="20000"/>
                    </a:ext>
                  </a:extLst>
                </a:gridCol>
                <a:gridCol w="3223800">
                  <a:extLst>
                    <a:ext uri="{9D8B030D-6E8A-4147-A177-3AD203B41FA5}">
                      <a16:colId xmlns:a16="http://schemas.microsoft.com/office/drawing/2014/main" val="20001"/>
                    </a:ext>
                  </a:extLst>
                </a:gridCol>
              </a:tblGrid>
              <a:tr h="162275">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FY</a:t>
                      </a:r>
                      <a:endParaRPr sz="1000" b="1" i="0" u="none" strike="noStrike" cap="none">
                        <a:solidFill>
                          <a:schemeClr val="dk1"/>
                        </a:solidFill>
                        <a:latin typeface="Calibri"/>
                        <a:ea typeface="Calibri"/>
                        <a:cs typeface="Calibri"/>
                        <a:sym typeface="Calibri"/>
                      </a:endParaRPr>
                    </a:p>
                  </a:txBody>
                  <a:tcPr marL="9675"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City</a:t>
                      </a:r>
                      <a:endParaRPr sz="1400" u="none" strike="noStrike" cap="none"/>
                    </a:p>
                  </a:txBody>
                  <a:tcPr marL="9675"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extLst>
                  <a:ext uri="{0D108BD9-81ED-4DB2-BD59-A6C34878D82A}">
                    <a16:rowId xmlns:a16="http://schemas.microsoft.com/office/drawing/2014/main" val="10000"/>
                  </a:ext>
                </a:extLst>
              </a:tr>
              <a:tr h="215250">
                <a:tc>
                  <a:txBody>
                    <a:bodyPr/>
                    <a:lstStyle/>
                    <a:p>
                      <a:pPr marL="0" marR="0" lvl="0" indent="0" algn="ctr" rtl="0">
                        <a:lnSpc>
                          <a:spcPct val="100000"/>
                        </a:lnSpc>
                        <a:spcBef>
                          <a:spcPts val="0"/>
                        </a:spcBef>
                        <a:spcAft>
                          <a:spcPts val="0"/>
                        </a:spcAft>
                        <a:buClr>
                          <a:srgbClr val="FF0000"/>
                        </a:buClr>
                        <a:buSzPts val="1000"/>
                        <a:buFont typeface="Calibri"/>
                        <a:buNone/>
                      </a:pPr>
                      <a:r>
                        <a:rPr lang="en-US" sz="1000" b="1" i="0" u="none" strike="noStrike" cap="none">
                          <a:solidFill>
                            <a:schemeClr val="dk1"/>
                          </a:solidFill>
                          <a:latin typeface="Calibri"/>
                          <a:ea typeface="Calibri"/>
                          <a:cs typeface="Calibri"/>
                          <a:sym typeface="Calibri"/>
                        </a:rPr>
                        <a:t>2021</a:t>
                      </a:r>
                      <a:endParaRPr sz="1000" b="1" i="0" u="none" strike="noStrike" cap="none">
                        <a:solidFill>
                          <a:schemeClr val="dk1"/>
                        </a:solidFill>
                        <a:latin typeface="Calibri"/>
                        <a:ea typeface="Calibri"/>
                        <a:cs typeface="Calibri"/>
                        <a:sym typeface="Calibri"/>
                      </a:endParaRPr>
                    </a:p>
                  </a:txBody>
                  <a:tcPr marL="9675"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l" rtl="0">
                        <a:lnSpc>
                          <a:spcPct val="100000"/>
                        </a:lnSpc>
                        <a:spcBef>
                          <a:spcPts val="0"/>
                        </a:spcBef>
                        <a:spcAft>
                          <a:spcPts val="0"/>
                        </a:spcAft>
                        <a:buClr>
                          <a:srgbClr val="FF0000"/>
                        </a:buClr>
                        <a:buSzPts val="1000"/>
                        <a:buFont typeface="Calibri"/>
                        <a:buNone/>
                      </a:pPr>
                      <a:r>
                        <a:rPr lang="en-US" sz="1000" b="0" i="0" u="none" strike="noStrike" cap="none">
                          <a:solidFill>
                            <a:schemeClr val="dk1"/>
                          </a:solidFill>
                          <a:latin typeface="Calibri"/>
                          <a:ea typeface="Calibri"/>
                          <a:cs typeface="Calibri"/>
                          <a:sym typeface="Calibri"/>
                        </a:rPr>
                        <a:t>(The programme was cancelled due to COVID-19)</a:t>
                      </a:r>
                      <a:endParaRPr sz="1000" b="0" i="0" u="none" strike="noStrike" cap="none">
                        <a:solidFill>
                          <a:schemeClr val="dk1"/>
                        </a:solidFill>
                        <a:latin typeface="Calibri"/>
                        <a:ea typeface="Calibri"/>
                        <a:cs typeface="Calibri"/>
                        <a:sym typeface="Calibri"/>
                      </a:endParaRPr>
                    </a:p>
                  </a:txBody>
                  <a:tcPr marL="36550"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01"/>
                  </a:ext>
                </a:extLst>
              </a:tr>
              <a:tr h="215250">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2020</a:t>
                      </a:r>
                      <a:endParaRPr sz="1000" b="1" i="0" u="none" strike="noStrike" cap="none">
                        <a:solidFill>
                          <a:schemeClr val="dk1"/>
                        </a:solidFill>
                        <a:latin typeface="Calibri"/>
                        <a:ea typeface="Calibri"/>
                        <a:cs typeface="Calibri"/>
                        <a:sym typeface="Calibri"/>
                      </a:endParaRPr>
                    </a:p>
                  </a:txBody>
                  <a:tcPr marL="9675"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strike="noStrike" cap="none">
                          <a:solidFill>
                            <a:srgbClr val="000000"/>
                          </a:solidFill>
                          <a:latin typeface="Calibri"/>
                          <a:ea typeface="Calibri"/>
                          <a:cs typeface="Calibri"/>
                          <a:sym typeface="Calibri"/>
                        </a:rPr>
                        <a:t>(The programme was cancelled due to COVID-19)</a:t>
                      </a:r>
                      <a:endParaRPr sz="1000" b="0" i="0" u="none" strike="noStrike" cap="none">
                        <a:solidFill>
                          <a:srgbClr val="000000"/>
                        </a:solidFill>
                        <a:latin typeface="Calibri"/>
                        <a:ea typeface="Calibri"/>
                        <a:cs typeface="Calibri"/>
                        <a:sym typeface="Calibri"/>
                      </a:endParaRPr>
                    </a:p>
                  </a:txBody>
                  <a:tcPr marL="36550"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02"/>
                  </a:ext>
                </a:extLst>
              </a:tr>
              <a:tr h="215250">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2019</a:t>
                      </a:r>
                      <a:endParaRPr sz="1000" b="1" i="0" u="none" strike="noStrike" cap="none">
                        <a:solidFill>
                          <a:schemeClr val="dk1"/>
                        </a:solidFill>
                        <a:latin typeface="Calibri"/>
                        <a:ea typeface="Calibri"/>
                        <a:cs typeface="Calibri"/>
                        <a:sym typeface="Calibri"/>
                      </a:endParaRPr>
                    </a:p>
                  </a:txBody>
                  <a:tcPr marL="9675"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strike="noStrike" cap="none">
                          <a:solidFill>
                            <a:srgbClr val="000000"/>
                          </a:solidFill>
                          <a:latin typeface="Calibri"/>
                          <a:ea typeface="Calibri"/>
                          <a:cs typeface="Calibri"/>
                          <a:sym typeface="Calibri"/>
                        </a:rPr>
                        <a:t>Singapore, Kuala Lumpur, Petaling Jaya (Malaysia)</a:t>
                      </a:r>
                      <a:endParaRPr sz="1000" b="0" i="0" u="none" strike="noStrike" cap="none">
                        <a:solidFill>
                          <a:srgbClr val="000000"/>
                        </a:solidFill>
                        <a:latin typeface="Calibri"/>
                        <a:ea typeface="Calibri"/>
                        <a:cs typeface="Calibri"/>
                        <a:sym typeface="Calibri"/>
                      </a:endParaRPr>
                    </a:p>
                  </a:txBody>
                  <a:tcPr marL="36550"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03"/>
                  </a:ext>
                </a:extLst>
              </a:tr>
              <a:tr h="215250">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2018</a:t>
                      </a:r>
                      <a:endParaRPr sz="1000" b="1" i="0" u="none" strike="noStrike" cap="none">
                        <a:solidFill>
                          <a:schemeClr val="dk1"/>
                        </a:solidFill>
                        <a:latin typeface="Calibri"/>
                        <a:ea typeface="Calibri"/>
                        <a:cs typeface="Calibri"/>
                        <a:sym typeface="Calibri"/>
                      </a:endParaRPr>
                    </a:p>
                  </a:txBody>
                  <a:tcPr marL="9675"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strike="noStrike" cap="none">
                          <a:solidFill>
                            <a:srgbClr val="000000"/>
                          </a:solidFill>
                          <a:latin typeface="Calibri"/>
                          <a:ea typeface="Calibri"/>
                          <a:cs typeface="Calibri"/>
                          <a:sym typeface="Calibri"/>
                        </a:rPr>
                        <a:t>Delhi, Agra, Tapkala, Mumbai (India)</a:t>
                      </a:r>
                      <a:endParaRPr sz="1000" b="0" i="0" u="none" strike="noStrike" cap="none">
                        <a:solidFill>
                          <a:srgbClr val="000000"/>
                        </a:solidFill>
                        <a:latin typeface="Calibri"/>
                        <a:ea typeface="Calibri"/>
                        <a:cs typeface="Calibri"/>
                        <a:sym typeface="Calibri"/>
                      </a:endParaRPr>
                    </a:p>
                  </a:txBody>
                  <a:tcPr marL="36550"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04"/>
                  </a:ext>
                </a:extLst>
              </a:tr>
              <a:tr h="215250">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2017</a:t>
                      </a:r>
                      <a:endParaRPr sz="1000" b="1" i="0" u="none" strike="noStrike" cap="none">
                        <a:solidFill>
                          <a:schemeClr val="dk1"/>
                        </a:solidFill>
                        <a:latin typeface="Calibri"/>
                        <a:ea typeface="Calibri"/>
                        <a:cs typeface="Calibri"/>
                        <a:sym typeface="Calibri"/>
                      </a:endParaRPr>
                    </a:p>
                  </a:txBody>
                  <a:tcPr marL="9675"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strike="noStrike" cap="none">
                          <a:solidFill>
                            <a:srgbClr val="000000"/>
                          </a:solidFill>
                          <a:latin typeface="Calibri"/>
                          <a:ea typeface="Calibri"/>
                          <a:cs typeface="Calibri"/>
                          <a:sym typeface="Calibri"/>
                        </a:rPr>
                        <a:t>Bangkok, Sukhothai, Ayutthaya, Chonburi (Thailand)</a:t>
                      </a:r>
                      <a:endParaRPr sz="1000" b="0" i="0" u="none" strike="noStrike" cap="none">
                        <a:solidFill>
                          <a:srgbClr val="000000"/>
                        </a:solidFill>
                        <a:latin typeface="Calibri"/>
                        <a:ea typeface="Calibri"/>
                        <a:cs typeface="Calibri"/>
                        <a:sym typeface="Calibri"/>
                      </a:endParaRPr>
                    </a:p>
                  </a:txBody>
                  <a:tcPr marL="36550"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05"/>
                  </a:ext>
                </a:extLst>
              </a:tr>
              <a:tr h="215250">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2016</a:t>
                      </a:r>
                      <a:endParaRPr sz="1000" b="1" i="0" u="none" strike="noStrike" cap="none">
                        <a:solidFill>
                          <a:schemeClr val="dk1"/>
                        </a:solidFill>
                        <a:latin typeface="Calibri"/>
                        <a:ea typeface="Calibri"/>
                        <a:cs typeface="Calibri"/>
                        <a:sym typeface="Calibri"/>
                      </a:endParaRPr>
                    </a:p>
                  </a:txBody>
                  <a:tcPr marL="9675"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strike="noStrike" cap="none">
                          <a:solidFill>
                            <a:srgbClr val="000000"/>
                          </a:solidFill>
                          <a:latin typeface="Calibri"/>
                          <a:ea typeface="Calibri"/>
                          <a:cs typeface="Calibri"/>
                          <a:sym typeface="Calibri"/>
                        </a:rPr>
                        <a:t>Singapore / Kuala Lumpur, Johor Bahru, (Malaysia)</a:t>
                      </a:r>
                      <a:endParaRPr sz="1000" b="0" i="0" u="none" strike="noStrike" cap="none">
                        <a:solidFill>
                          <a:srgbClr val="000000"/>
                        </a:solidFill>
                        <a:latin typeface="Calibri"/>
                        <a:ea typeface="Calibri"/>
                        <a:cs typeface="Calibri"/>
                        <a:sym typeface="Calibri"/>
                      </a:endParaRPr>
                    </a:p>
                  </a:txBody>
                  <a:tcPr marL="36550"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06"/>
                  </a:ext>
                </a:extLst>
              </a:tr>
              <a:tr h="215250">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2015</a:t>
                      </a:r>
                      <a:endParaRPr sz="1000" b="1" i="0" u="none" strike="noStrike" cap="none">
                        <a:solidFill>
                          <a:schemeClr val="dk1"/>
                        </a:solidFill>
                        <a:latin typeface="Calibri"/>
                        <a:ea typeface="Calibri"/>
                        <a:cs typeface="Calibri"/>
                        <a:sym typeface="Calibri"/>
                      </a:endParaRPr>
                    </a:p>
                  </a:txBody>
                  <a:tcPr marL="9675"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strike="noStrike" cap="none">
                          <a:solidFill>
                            <a:srgbClr val="000000"/>
                          </a:solidFill>
                          <a:latin typeface="Calibri"/>
                          <a:ea typeface="Calibri"/>
                          <a:cs typeface="Calibri"/>
                          <a:sym typeface="Calibri"/>
                        </a:rPr>
                        <a:t>Ha Noi, Ho Chi Minh (</a:t>
                      </a:r>
                      <a:r>
                        <a:rPr lang="en-US" sz="1000" u="none" strike="noStrike" cap="none">
                          <a:latin typeface="Calibri"/>
                          <a:ea typeface="Calibri"/>
                          <a:cs typeface="Calibri"/>
                          <a:sym typeface="Calibri"/>
                        </a:rPr>
                        <a:t>Vietnam)</a:t>
                      </a:r>
                      <a:endParaRPr sz="1400" u="none" strike="noStrike" cap="none"/>
                    </a:p>
                  </a:txBody>
                  <a:tcPr marL="36550"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07"/>
                  </a:ext>
                </a:extLst>
              </a:tr>
              <a:tr h="215250">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2014</a:t>
                      </a:r>
                      <a:endParaRPr sz="1000" b="1" i="0" u="none" strike="noStrike" cap="none">
                        <a:solidFill>
                          <a:schemeClr val="dk1"/>
                        </a:solidFill>
                        <a:latin typeface="Calibri"/>
                        <a:ea typeface="Calibri"/>
                        <a:cs typeface="Calibri"/>
                        <a:sym typeface="Calibri"/>
                      </a:endParaRPr>
                    </a:p>
                  </a:txBody>
                  <a:tcPr marL="9675"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strike="noStrike" cap="none">
                          <a:solidFill>
                            <a:srgbClr val="000000"/>
                          </a:solidFill>
                          <a:latin typeface="Calibri"/>
                          <a:ea typeface="Calibri"/>
                          <a:cs typeface="Calibri"/>
                          <a:sym typeface="Calibri"/>
                        </a:rPr>
                        <a:t>Kuala Lumpur, Johor Bahru (Malaysia)</a:t>
                      </a:r>
                      <a:endParaRPr sz="1000" b="0" i="0" u="none" strike="noStrike" cap="none">
                        <a:solidFill>
                          <a:srgbClr val="000000"/>
                        </a:solidFill>
                        <a:latin typeface="Calibri"/>
                        <a:ea typeface="Calibri"/>
                        <a:cs typeface="Calibri"/>
                        <a:sym typeface="Calibri"/>
                      </a:endParaRPr>
                    </a:p>
                  </a:txBody>
                  <a:tcPr marL="36550"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08"/>
                  </a:ext>
                </a:extLst>
              </a:tr>
              <a:tr h="215250">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2013</a:t>
                      </a:r>
                      <a:endParaRPr sz="1000" b="1" i="0" u="none" strike="noStrike" cap="none">
                        <a:solidFill>
                          <a:schemeClr val="dk1"/>
                        </a:solidFill>
                        <a:latin typeface="Calibri"/>
                        <a:ea typeface="Calibri"/>
                        <a:cs typeface="Calibri"/>
                        <a:sym typeface="Calibri"/>
                      </a:endParaRPr>
                    </a:p>
                  </a:txBody>
                  <a:tcPr marL="9675"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0" i="0" u="none" strike="noStrike" cap="none">
                          <a:solidFill>
                            <a:srgbClr val="000000"/>
                          </a:solidFill>
                          <a:latin typeface="Calibri"/>
                          <a:ea typeface="Calibri"/>
                          <a:cs typeface="Calibri"/>
                          <a:sym typeface="Calibri"/>
                        </a:rPr>
                        <a:t>Bangkok, Phitsanulok (Thailand)</a:t>
                      </a:r>
                      <a:endParaRPr sz="1000" b="0" i="0" u="none" strike="noStrike" cap="none">
                        <a:solidFill>
                          <a:srgbClr val="000000"/>
                        </a:solidFill>
                        <a:latin typeface="Calibri"/>
                        <a:ea typeface="Calibri"/>
                        <a:cs typeface="Calibri"/>
                        <a:sym typeface="Calibri"/>
                      </a:endParaRPr>
                    </a:p>
                  </a:txBody>
                  <a:tcPr marL="36550" marR="9675" marT="7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09"/>
                  </a:ext>
                </a:extLst>
              </a:tr>
            </a:tbl>
          </a:graphicData>
        </a:graphic>
      </p:graphicFrame>
      <p:sp>
        <p:nvSpPr>
          <p:cNvPr id="200" name="Google Shape;200;p5" descr="横線"/>
          <p:cNvSpPr txBox="1"/>
          <p:nvPr/>
        </p:nvSpPr>
        <p:spPr>
          <a:xfrm>
            <a:off x="232777" y="583795"/>
            <a:ext cx="4365008" cy="382868"/>
          </a:xfrm>
          <a:prstGeom prst="rect">
            <a:avLst/>
          </a:prstGeom>
          <a:noFill/>
          <a:ln>
            <a:noFill/>
          </a:ln>
        </p:spPr>
        <p:txBody>
          <a:bodyPr spcFirstLastPara="1" wrap="square" lIns="97225" tIns="48600" rIns="97225" bIns="486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9933"/>
                </a:solidFill>
                <a:latin typeface="Calibri"/>
                <a:ea typeface="Calibri"/>
                <a:cs typeface="Calibri"/>
                <a:sym typeface="Calibri"/>
              </a:rPr>
              <a:t>Regional Exchange Promotion Programme</a:t>
            </a:r>
            <a:endParaRPr sz="1800" b="1" i="0" u="none" strike="noStrike" cap="none">
              <a:solidFill>
                <a:srgbClr val="FF9933"/>
              </a:solidFill>
              <a:latin typeface="Calibri"/>
              <a:ea typeface="Calibri"/>
              <a:cs typeface="Calibri"/>
              <a:sym typeface="Calibri"/>
            </a:endParaRPr>
          </a:p>
        </p:txBody>
      </p:sp>
      <p:sp>
        <p:nvSpPr>
          <p:cNvPr id="201" name="Google Shape;201;p5"/>
          <p:cNvSpPr txBox="1"/>
          <p:nvPr/>
        </p:nvSpPr>
        <p:spPr>
          <a:xfrm>
            <a:off x="36597" y="126568"/>
            <a:ext cx="7497562" cy="375148"/>
          </a:xfrm>
          <a:prstGeom prst="rect">
            <a:avLst/>
          </a:prstGeom>
          <a:solidFill>
            <a:srgbClr val="FF9933"/>
          </a:solidFill>
          <a:ln>
            <a:noFill/>
          </a:ln>
        </p:spPr>
        <p:txBody>
          <a:bodyPr spcFirstLastPara="1" wrap="square" lIns="97200" tIns="48600" rIns="97200" bIns="48600" anchor="t" anchorCtr="0">
            <a:spAutoFit/>
          </a:bodyPr>
          <a:lstStyle/>
          <a:p>
            <a:pPr marL="0" marR="0" lvl="0" indent="0" algn="ctr" rtl="0">
              <a:lnSpc>
                <a:spcPct val="100000"/>
              </a:lnSpc>
              <a:spcBef>
                <a:spcPts val="0"/>
              </a:spcBef>
              <a:spcAft>
                <a:spcPts val="0"/>
              </a:spcAft>
              <a:buClr>
                <a:schemeClr val="lt1"/>
              </a:buClr>
              <a:buSzPts val="1595"/>
              <a:buFont typeface="Arial"/>
              <a:buNone/>
            </a:pPr>
            <a:r>
              <a:rPr lang="en-US" sz="1800" b="1" i="0" u="none" strike="noStrike" cap="none">
                <a:solidFill>
                  <a:schemeClr val="lt1"/>
                </a:solidFill>
                <a:latin typeface="Calibri"/>
                <a:ea typeface="Calibri"/>
                <a:cs typeface="Calibri"/>
                <a:sym typeface="Calibri"/>
              </a:rPr>
              <a:t>Promoting Local Level Exchange</a:t>
            </a:r>
            <a:endParaRPr sz="1800" b="1" i="0" u="none" strike="noStrike" cap="none">
              <a:solidFill>
                <a:schemeClr val="lt1"/>
              </a:solidFill>
              <a:latin typeface="Calibri"/>
              <a:ea typeface="Calibri"/>
              <a:cs typeface="Calibri"/>
              <a:sym typeface="Calibri"/>
            </a:endParaRPr>
          </a:p>
        </p:txBody>
      </p:sp>
      <p:sp>
        <p:nvSpPr>
          <p:cNvPr id="202" name="Google Shape;202;p5"/>
          <p:cNvSpPr/>
          <p:nvPr/>
        </p:nvSpPr>
        <p:spPr>
          <a:xfrm>
            <a:off x="191643" y="5705046"/>
            <a:ext cx="7176396" cy="4744712"/>
          </a:xfrm>
          <a:prstGeom prst="rect">
            <a:avLst/>
          </a:prstGeom>
          <a:noFill/>
          <a:ln w="50800" cap="flat" cmpd="dbl">
            <a:solidFill>
              <a:srgbClr val="FF9933"/>
            </a:solidFill>
            <a:prstDash val="solid"/>
            <a:bevel/>
            <a:headEnd type="none" w="sm" len="sm"/>
            <a:tailEnd type="none" w="sm" len="sm"/>
          </a:ln>
        </p:spPr>
        <p:txBody>
          <a:bodyPr spcFirstLastPara="1" wrap="square" lIns="97225" tIns="48600" rIns="97225" bIns="48600" anchor="t" anchorCtr="0">
            <a:no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rgbClr val="CC3300"/>
                </a:solidFill>
                <a:latin typeface="Calibri"/>
                <a:ea typeface="Calibri"/>
                <a:cs typeface="Calibri"/>
                <a:sym typeface="Calibri"/>
              </a:rPr>
              <a:t>　</a:t>
            </a:r>
            <a:endParaRPr sz="1196" b="1" i="0" u="none" strike="noStrike" cap="none">
              <a:solidFill>
                <a:srgbClr val="CC3300"/>
              </a:solidFill>
              <a:latin typeface="Calibri"/>
              <a:ea typeface="Calibri"/>
              <a:cs typeface="Calibri"/>
              <a:sym typeface="Calibri"/>
            </a:endParaRPr>
          </a:p>
        </p:txBody>
      </p:sp>
      <p:sp>
        <p:nvSpPr>
          <p:cNvPr id="203" name="Google Shape;203;p5" descr="横線"/>
          <p:cNvSpPr txBox="1"/>
          <p:nvPr/>
        </p:nvSpPr>
        <p:spPr>
          <a:xfrm>
            <a:off x="191643" y="5693654"/>
            <a:ext cx="6146451" cy="379704"/>
          </a:xfrm>
          <a:prstGeom prst="rect">
            <a:avLst/>
          </a:prstGeom>
          <a:noFill/>
          <a:ln>
            <a:noFill/>
          </a:ln>
        </p:spPr>
        <p:txBody>
          <a:bodyPr spcFirstLastPara="1" wrap="square" lIns="97225" tIns="48600" rIns="97225" bIns="486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9933"/>
                </a:solidFill>
                <a:latin typeface="Calibri"/>
                <a:ea typeface="Calibri"/>
                <a:cs typeface="Calibri"/>
                <a:sym typeface="Calibri"/>
              </a:rPr>
              <a:t>Local Government Exchange &amp; Cooperation Seminar</a:t>
            </a:r>
            <a:endParaRPr sz="1800" b="1" i="0" u="none" strike="noStrike" cap="none">
              <a:solidFill>
                <a:srgbClr val="FF9933"/>
              </a:solidFill>
              <a:latin typeface="Calibri"/>
              <a:ea typeface="Calibri"/>
              <a:cs typeface="Calibri"/>
              <a:sym typeface="Calibri"/>
            </a:endParaRPr>
          </a:p>
        </p:txBody>
      </p:sp>
      <p:sp>
        <p:nvSpPr>
          <p:cNvPr id="204" name="Google Shape;204;p5"/>
          <p:cNvSpPr txBox="1"/>
          <p:nvPr/>
        </p:nvSpPr>
        <p:spPr>
          <a:xfrm>
            <a:off x="278658" y="6016720"/>
            <a:ext cx="3776468" cy="737258"/>
          </a:xfrm>
          <a:prstGeom prst="rect">
            <a:avLst/>
          </a:prstGeom>
          <a:noFill/>
          <a:ln>
            <a:noFill/>
          </a:ln>
        </p:spPr>
        <p:txBody>
          <a:bodyPr spcFirstLastPara="1" wrap="square" lIns="75075" tIns="8975" rIns="75075" bIns="8975" anchor="t" anchorCtr="0">
            <a:noAutofit/>
          </a:bodyPr>
          <a:lstStyle/>
          <a:p>
            <a:pPr marL="0" marR="0" lvl="0" indent="0" algn="just"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【Objective】</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The purpose of the programme is to increase  participants' knowledge of local administration systems in other countries and build network of contacts.</a:t>
            </a:r>
            <a:endParaRPr sz="1400" b="0" i="0" u="none" strike="noStrike" cap="none">
              <a:solidFill>
                <a:srgbClr val="000000"/>
              </a:solidFill>
              <a:latin typeface="Calibri"/>
              <a:ea typeface="Calibri"/>
              <a:cs typeface="Calibri"/>
              <a:sym typeface="Calibri"/>
            </a:endParaRPr>
          </a:p>
        </p:txBody>
      </p:sp>
      <p:sp>
        <p:nvSpPr>
          <p:cNvPr id="205" name="Google Shape;205;p5"/>
          <p:cNvSpPr txBox="1"/>
          <p:nvPr/>
        </p:nvSpPr>
        <p:spPr>
          <a:xfrm>
            <a:off x="283404" y="6761887"/>
            <a:ext cx="3776400" cy="2002800"/>
          </a:xfrm>
          <a:prstGeom prst="rect">
            <a:avLst/>
          </a:prstGeom>
          <a:noFill/>
          <a:ln>
            <a:noFill/>
          </a:ln>
        </p:spPr>
        <p:txBody>
          <a:bodyPr spcFirstLastPara="1" wrap="square" lIns="75075" tIns="8975" rIns="75075" bIns="8975" anchor="t" anchorCtr="0">
            <a:noAutofit/>
          </a:bodyPr>
          <a:lstStyle/>
          <a:p>
            <a:pPr marL="0" marR="0" lvl="0" indent="0" algn="just"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【Content】</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Overseas local government officials etc. are invited to Japan to discuss and exchange information on the current situation and various issues of local administration facing local governments in both Japan and their home countries. </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In addition, the seminar encourages regional exchange as participants visit local governments during their stay in Japan, go on site visits and have the opportunity to deepen their understanding of Japanese culture.</a:t>
            </a:r>
            <a:r>
              <a:rPr lang="en-US" sz="1196" b="0" i="0" u="none" strike="noStrike" cap="none">
                <a:solidFill>
                  <a:srgbClr val="FF505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996"/>
              <a:buFont typeface="Arial"/>
              <a:buNone/>
            </a:pPr>
            <a:endParaRPr sz="996" b="0" i="0" u="none" strike="noStrike" cap="none">
              <a:solidFill>
                <a:srgbClr val="FF5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endParaRPr sz="1196" b="0" i="0" u="none" strike="noStrike" cap="none">
              <a:solidFill>
                <a:srgbClr val="FF505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96"/>
              <a:buFont typeface="Arial"/>
              <a:buNone/>
            </a:pPr>
            <a:endParaRPr sz="1196"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 </a:t>
            </a:r>
            <a:endParaRPr sz="1196"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endParaRPr sz="1196"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endParaRPr sz="1196" b="0" i="0" u="none" strike="noStrike" cap="none">
              <a:solidFill>
                <a:schemeClr val="dk1"/>
              </a:solidFill>
              <a:latin typeface="Calibri"/>
              <a:ea typeface="Calibri"/>
              <a:cs typeface="Calibri"/>
              <a:sym typeface="Calibri"/>
            </a:endParaRPr>
          </a:p>
        </p:txBody>
      </p:sp>
      <p:sp>
        <p:nvSpPr>
          <p:cNvPr id="206" name="Google Shape;206;p5"/>
          <p:cNvSpPr/>
          <p:nvPr/>
        </p:nvSpPr>
        <p:spPr>
          <a:xfrm>
            <a:off x="4146250" y="5930700"/>
            <a:ext cx="2901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【Seminar Participants in Previous Years】</a:t>
            </a:r>
            <a:endParaRPr sz="1400" b="0" i="0" u="none" strike="noStrike" cap="none">
              <a:solidFill>
                <a:srgbClr val="000000"/>
              </a:solidFill>
              <a:latin typeface="Calibri"/>
              <a:ea typeface="Calibri"/>
              <a:cs typeface="Calibri"/>
              <a:sym typeface="Calibri"/>
            </a:endParaRPr>
          </a:p>
        </p:txBody>
      </p:sp>
      <p:sp>
        <p:nvSpPr>
          <p:cNvPr id="207" name="Google Shape;207;p5"/>
          <p:cNvSpPr txBox="1"/>
          <p:nvPr/>
        </p:nvSpPr>
        <p:spPr>
          <a:xfrm>
            <a:off x="210628" y="8635090"/>
            <a:ext cx="1919085" cy="275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       【Seminar in FY2019】</a:t>
            </a:r>
            <a:endParaRPr sz="1400" b="0" i="0" u="none" strike="noStrike" cap="none">
              <a:solidFill>
                <a:srgbClr val="000000"/>
              </a:solidFill>
              <a:latin typeface="Calibri"/>
              <a:ea typeface="Calibri"/>
              <a:cs typeface="Calibri"/>
              <a:sym typeface="Calibri"/>
            </a:endParaRPr>
          </a:p>
        </p:txBody>
      </p:sp>
      <p:sp>
        <p:nvSpPr>
          <p:cNvPr id="208" name="Google Shape;208;p5"/>
          <p:cNvSpPr/>
          <p:nvPr/>
        </p:nvSpPr>
        <p:spPr>
          <a:xfrm>
            <a:off x="7159203" y="10324772"/>
            <a:ext cx="281613" cy="283196"/>
          </a:xfrm>
          <a:prstGeom prst="ellipse">
            <a:avLst/>
          </a:prstGeom>
          <a:solidFill>
            <a:srgbClr val="D8D8D8"/>
          </a:solidFill>
          <a:ln>
            <a:noFill/>
          </a:ln>
        </p:spPr>
        <p:txBody>
          <a:bodyPr spcFirstLastPara="1" wrap="square" lIns="92400" tIns="46200" rIns="92400" bIns="46200" anchor="ctr" anchorCtr="0">
            <a:noAutofit/>
          </a:bodyPr>
          <a:lstStyle/>
          <a:p>
            <a:pPr marL="0" marR="0" lvl="0" indent="0" algn="ctr"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4</a:t>
            </a:r>
            <a:endParaRPr sz="1196" b="0" i="0" u="none" strike="noStrike" cap="none">
              <a:solidFill>
                <a:schemeClr val="dk1"/>
              </a:solidFill>
              <a:latin typeface="Calibri"/>
              <a:ea typeface="Calibri"/>
              <a:cs typeface="Calibri"/>
              <a:sym typeface="Calibri"/>
            </a:endParaRPr>
          </a:p>
        </p:txBody>
      </p:sp>
      <p:sp>
        <p:nvSpPr>
          <p:cNvPr id="209" name="Google Shape;209;p5"/>
          <p:cNvSpPr txBox="1"/>
          <p:nvPr/>
        </p:nvSpPr>
        <p:spPr>
          <a:xfrm>
            <a:off x="3001449" y="3817604"/>
            <a:ext cx="3434734" cy="216747"/>
          </a:xfrm>
          <a:prstGeom prst="rect">
            <a:avLst/>
          </a:prstGeom>
          <a:noFill/>
          <a:ln>
            <a:noFill/>
          </a:ln>
        </p:spPr>
        <p:txBody>
          <a:bodyPr spcFirstLastPara="1" wrap="square" lIns="92400" tIns="46200" rIns="92400" bIns="46200" anchor="t" anchorCtr="0">
            <a:spAutoFit/>
          </a:bodyPr>
          <a:lstStyle/>
          <a:p>
            <a:pPr marL="0" marR="0" lvl="0" indent="0" algn="r" rtl="0">
              <a:lnSpc>
                <a:spcPct val="100000"/>
              </a:lnSpc>
              <a:spcBef>
                <a:spcPts val="0"/>
              </a:spcBef>
              <a:spcAft>
                <a:spcPts val="0"/>
              </a:spcAft>
              <a:buClr>
                <a:schemeClr val="dk1"/>
              </a:buClr>
              <a:buSzPts val="797"/>
              <a:buFont typeface="Arial"/>
              <a:buNone/>
            </a:pPr>
            <a:r>
              <a:rPr lang="en-US" sz="797" b="0" i="0" u="none" strike="noStrike" cap="none">
                <a:solidFill>
                  <a:schemeClr val="dk1"/>
                </a:solidFill>
                <a:latin typeface="Calibri"/>
                <a:ea typeface="Calibri"/>
                <a:cs typeface="Calibri"/>
                <a:sym typeface="Calibri"/>
              </a:rPr>
              <a:t>【Visit to Petaling Jaya City Hall】</a:t>
            </a:r>
            <a:endParaRPr sz="1400" b="0" i="0" u="none" strike="noStrike" cap="none">
              <a:solidFill>
                <a:srgbClr val="000000"/>
              </a:solidFill>
              <a:latin typeface="Calibri"/>
              <a:ea typeface="Calibri"/>
              <a:cs typeface="Calibri"/>
              <a:sym typeface="Calibri"/>
            </a:endParaRPr>
          </a:p>
        </p:txBody>
      </p:sp>
      <p:sp>
        <p:nvSpPr>
          <p:cNvPr id="210" name="Google Shape;210;p5"/>
          <p:cNvSpPr txBox="1"/>
          <p:nvPr/>
        </p:nvSpPr>
        <p:spPr>
          <a:xfrm>
            <a:off x="5768538" y="5168715"/>
            <a:ext cx="1517232" cy="338569"/>
          </a:xfrm>
          <a:prstGeom prst="rect">
            <a:avLst/>
          </a:prstGeom>
          <a:noFill/>
          <a:ln>
            <a:noFill/>
          </a:ln>
        </p:spPr>
        <p:txBody>
          <a:bodyPr spcFirstLastPara="1" wrap="square" lIns="92400" tIns="46200" rIns="92400" bIns="46200" anchor="t" anchorCtr="0">
            <a:spAutoFit/>
          </a:bodyPr>
          <a:lstStyle/>
          <a:p>
            <a:pPr marL="0" marR="0" lvl="0" indent="0" algn="l" rtl="0">
              <a:lnSpc>
                <a:spcPct val="100000"/>
              </a:lnSpc>
              <a:spcBef>
                <a:spcPts val="0"/>
              </a:spcBef>
              <a:spcAft>
                <a:spcPts val="0"/>
              </a:spcAft>
              <a:buClr>
                <a:schemeClr val="dk1"/>
              </a:buClr>
              <a:buSzPts val="797"/>
              <a:buFont typeface="Arial"/>
              <a:buNone/>
            </a:pPr>
            <a:r>
              <a:rPr lang="en-US" sz="797" b="0" i="0" u="none" strike="noStrike" cap="none">
                <a:solidFill>
                  <a:schemeClr val="dk1"/>
                </a:solidFill>
                <a:latin typeface="Calibri"/>
                <a:ea typeface="Calibri"/>
                <a:cs typeface="Calibri"/>
                <a:sym typeface="Calibri"/>
              </a:rPr>
              <a:t>【Briefing on Singapore</a:t>
            </a:r>
            <a:r>
              <a:rPr lang="en-US" sz="797" b="0" i="0" u="none" strike="noStrike" cap="none">
                <a:solidFill>
                  <a:srgbClr val="FF0000"/>
                </a:solidFill>
                <a:latin typeface="Calibri"/>
                <a:ea typeface="Calibri"/>
                <a:cs typeface="Calibri"/>
                <a:sym typeface="Calibri"/>
              </a:rPr>
              <a:t>’s</a:t>
            </a:r>
            <a:r>
              <a:rPr lang="en-US" sz="797" b="0" i="0" u="none" strike="noStrike" cap="none">
                <a:solidFill>
                  <a:schemeClr val="dk1"/>
                </a:solidFill>
                <a:latin typeface="Calibri"/>
                <a:ea typeface="Calibri"/>
                <a:cs typeface="Calibri"/>
                <a:sym typeface="Calibri"/>
              </a:rPr>
              <a:t> city planning 】</a:t>
            </a:r>
            <a:endParaRPr sz="1400" b="0" i="0" u="none" strike="noStrike" cap="none">
              <a:solidFill>
                <a:srgbClr val="000000"/>
              </a:solidFill>
              <a:latin typeface="Calibri"/>
              <a:ea typeface="Calibri"/>
              <a:cs typeface="Calibri"/>
              <a:sym typeface="Calibri"/>
            </a:endParaRPr>
          </a:p>
        </p:txBody>
      </p:sp>
      <p:sp>
        <p:nvSpPr>
          <p:cNvPr id="211" name="Google Shape;211;p5"/>
          <p:cNvSpPr txBox="1"/>
          <p:nvPr/>
        </p:nvSpPr>
        <p:spPr>
          <a:xfrm>
            <a:off x="4104171" y="5195610"/>
            <a:ext cx="1719600" cy="338700"/>
          </a:xfrm>
          <a:prstGeom prst="rect">
            <a:avLst/>
          </a:prstGeom>
          <a:noFill/>
          <a:ln>
            <a:noFill/>
          </a:ln>
        </p:spPr>
        <p:txBody>
          <a:bodyPr spcFirstLastPara="1" wrap="square" lIns="92400" tIns="46200" rIns="92400" bIns="46200" anchor="t" anchorCtr="0">
            <a:spAutoFit/>
          </a:bodyPr>
          <a:lstStyle/>
          <a:p>
            <a:pPr marL="0" marR="0" lvl="0" indent="0" algn="l" rtl="0">
              <a:lnSpc>
                <a:spcPct val="100000"/>
              </a:lnSpc>
              <a:spcBef>
                <a:spcPts val="0"/>
              </a:spcBef>
              <a:spcAft>
                <a:spcPts val="0"/>
              </a:spcAft>
              <a:buClr>
                <a:schemeClr val="dk1"/>
              </a:buClr>
              <a:buSzPts val="797"/>
              <a:buFont typeface="Arial"/>
              <a:buNone/>
            </a:pPr>
            <a:r>
              <a:rPr lang="en-US" sz="797" b="0" i="0" u="none" strike="noStrike" cap="none">
                <a:solidFill>
                  <a:schemeClr val="dk1"/>
                </a:solidFill>
                <a:latin typeface="Calibri"/>
                <a:ea typeface="Calibri"/>
                <a:cs typeface="Calibri"/>
                <a:sym typeface="Calibri"/>
              </a:rPr>
              <a:t>【Visit to</a:t>
            </a:r>
            <a:r>
              <a:rPr lang="en-US" sz="797" b="0" i="0" u="none" strike="noStrike" cap="none">
                <a:solidFill>
                  <a:schemeClr val="lt1"/>
                </a:solidFill>
                <a:latin typeface="Calibri"/>
                <a:ea typeface="Calibri"/>
                <a:cs typeface="Calibri"/>
                <a:sym typeface="Calibri"/>
              </a:rPr>
              <a:t> </a:t>
            </a:r>
            <a:r>
              <a:rPr lang="en-US" sz="797" b="0" i="0" u="none" strike="noStrike" cap="none">
                <a:solidFill>
                  <a:schemeClr val="dk1"/>
                </a:solidFill>
                <a:latin typeface="Calibri"/>
                <a:ea typeface="Calibri"/>
                <a:cs typeface="Calibri"/>
                <a:sym typeface="Calibri"/>
              </a:rPr>
              <a:t>MATTA FAIR in Kuala Lumpur】</a:t>
            </a:r>
            <a:endParaRPr sz="1400" b="0" i="0" u="none" strike="noStrike" cap="none">
              <a:solidFill>
                <a:srgbClr val="000000"/>
              </a:solidFill>
              <a:latin typeface="Calibri"/>
              <a:ea typeface="Calibri"/>
              <a:cs typeface="Calibri"/>
              <a:sym typeface="Calibri"/>
            </a:endParaRPr>
          </a:p>
        </p:txBody>
      </p:sp>
      <p:graphicFrame>
        <p:nvGraphicFramePr>
          <p:cNvPr id="212" name="Google Shape;212;p5"/>
          <p:cNvGraphicFramePr/>
          <p:nvPr/>
        </p:nvGraphicFramePr>
        <p:xfrm>
          <a:off x="4227260" y="6143524"/>
          <a:ext cx="2820850" cy="2384050"/>
        </p:xfrm>
        <a:graphic>
          <a:graphicData uri="http://schemas.openxmlformats.org/drawingml/2006/table">
            <a:tbl>
              <a:tblPr>
                <a:noFill/>
                <a:tableStyleId>{97EFC2F8-5029-4777-A145-6D1C678712FB}</a:tableStyleId>
              </a:tblPr>
              <a:tblGrid>
                <a:gridCol w="626200">
                  <a:extLst>
                    <a:ext uri="{9D8B030D-6E8A-4147-A177-3AD203B41FA5}">
                      <a16:colId xmlns:a16="http://schemas.microsoft.com/office/drawing/2014/main" val="20000"/>
                    </a:ext>
                  </a:extLst>
                </a:gridCol>
                <a:gridCol w="589175">
                  <a:extLst>
                    <a:ext uri="{9D8B030D-6E8A-4147-A177-3AD203B41FA5}">
                      <a16:colId xmlns:a16="http://schemas.microsoft.com/office/drawing/2014/main" val="20001"/>
                    </a:ext>
                  </a:extLst>
                </a:gridCol>
                <a:gridCol w="380100">
                  <a:extLst>
                    <a:ext uri="{9D8B030D-6E8A-4147-A177-3AD203B41FA5}">
                      <a16:colId xmlns:a16="http://schemas.microsoft.com/office/drawing/2014/main" val="20002"/>
                    </a:ext>
                  </a:extLst>
                </a:gridCol>
                <a:gridCol w="380100">
                  <a:extLst>
                    <a:ext uri="{9D8B030D-6E8A-4147-A177-3AD203B41FA5}">
                      <a16:colId xmlns:a16="http://schemas.microsoft.com/office/drawing/2014/main" val="20003"/>
                    </a:ext>
                  </a:extLst>
                </a:gridCol>
                <a:gridCol w="380100">
                  <a:extLst>
                    <a:ext uri="{9D8B030D-6E8A-4147-A177-3AD203B41FA5}">
                      <a16:colId xmlns:a16="http://schemas.microsoft.com/office/drawing/2014/main" val="20004"/>
                    </a:ext>
                  </a:extLst>
                </a:gridCol>
                <a:gridCol w="465175">
                  <a:extLst>
                    <a:ext uri="{9D8B030D-6E8A-4147-A177-3AD203B41FA5}">
                      <a16:colId xmlns:a16="http://schemas.microsoft.com/office/drawing/2014/main" val="20005"/>
                    </a:ext>
                  </a:extLst>
                </a:gridCol>
              </a:tblGrid>
              <a:tr h="173150">
                <a:tc rowSpan="2">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Country</a:t>
                      </a:r>
                      <a:endParaRPr sz="1400" u="none" strike="noStrike" cap="none"/>
                    </a:p>
                  </a:txBody>
                  <a:tcPr marL="4375"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gridSpan="4">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Number of Participants</a:t>
                      </a:r>
                      <a:endParaRPr sz="1000" b="1" i="0" u="none" strike="noStrike" cap="none">
                        <a:solidFill>
                          <a:srgbClr val="FFFFFF"/>
                        </a:solidFill>
                        <a:latin typeface="Calibri"/>
                        <a:ea typeface="Calibri"/>
                        <a:cs typeface="Calibri"/>
                        <a:sym typeface="Calibri"/>
                      </a:endParaRPr>
                    </a:p>
                  </a:txBody>
                  <a:tcPr marL="4375"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hMerge="1">
                  <a:txBody>
                    <a:bodyPr/>
                    <a:lstStyle/>
                    <a:p>
                      <a:endParaRPr lang="ja-JP"/>
                    </a:p>
                  </a:txBody>
                  <a:tcPr/>
                </a:tc>
                <a:tc hMerge="1">
                  <a:txBody>
                    <a:bodyPr/>
                    <a:lstStyle/>
                    <a:p>
                      <a:endParaRPr lang="ja-JP"/>
                    </a:p>
                  </a:txBody>
                  <a:tcPr/>
                </a:tc>
                <a:tc hMerge="1">
                  <a:txBody>
                    <a:bodyPr/>
                    <a:lstStyle/>
                    <a:p>
                      <a:endParaRPr lang="ja-JP"/>
                    </a:p>
                  </a:txBody>
                  <a:tcPr/>
                </a:tc>
                <a:tc rowSpan="2">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Total</a:t>
                      </a:r>
                      <a:endParaRPr sz="1000" b="1" i="0" u="none" strike="noStrike" cap="none">
                        <a:solidFill>
                          <a:srgbClr val="FFFFFF"/>
                        </a:solidFill>
                        <a:latin typeface="Calibri"/>
                        <a:ea typeface="Calibri"/>
                        <a:cs typeface="Calibri"/>
                        <a:sym typeface="Calibri"/>
                      </a:endParaRPr>
                    </a:p>
                  </a:txBody>
                  <a:tcPr marL="4375"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extLst>
                  <a:ext uri="{0D108BD9-81ED-4DB2-BD59-A6C34878D82A}">
                    <a16:rowId xmlns:a16="http://schemas.microsoft.com/office/drawing/2014/main" val="10000"/>
                  </a:ext>
                </a:extLst>
              </a:tr>
              <a:tr h="173150">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1995-201</a:t>
                      </a:r>
                      <a:r>
                        <a:rPr lang="en-US" sz="1000" b="1" u="none" strike="noStrike" cap="none">
                          <a:latin typeface="Calibri"/>
                          <a:ea typeface="Calibri"/>
                          <a:cs typeface="Calibri"/>
                          <a:sym typeface="Calibri"/>
                        </a:rPr>
                        <a:t>7</a:t>
                      </a:r>
                      <a:endParaRPr sz="1000" b="1" i="0" u="none" strike="noStrike" cap="none">
                        <a:solidFill>
                          <a:srgbClr val="FFFFFF"/>
                        </a:solidFill>
                        <a:latin typeface="Calibri"/>
                        <a:ea typeface="Calibri"/>
                        <a:cs typeface="Calibri"/>
                        <a:sym typeface="Calibri"/>
                      </a:endParaRPr>
                    </a:p>
                  </a:txBody>
                  <a:tcPr marL="4375"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201</a:t>
                      </a:r>
                      <a:r>
                        <a:rPr lang="en-US" sz="1000" b="1" u="none" strike="noStrike" cap="none">
                          <a:latin typeface="Calibri"/>
                          <a:ea typeface="Calibri"/>
                          <a:cs typeface="Calibri"/>
                          <a:sym typeface="Calibri"/>
                        </a:rPr>
                        <a:t>8</a:t>
                      </a:r>
                      <a:endParaRPr sz="1000" b="1" i="0" u="none" strike="noStrike" cap="none">
                        <a:solidFill>
                          <a:srgbClr val="FF0000"/>
                        </a:solidFill>
                        <a:latin typeface="Calibri"/>
                        <a:ea typeface="Calibri"/>
                        <a:cs typeface="Calibri"/>
                        <a:sym typeface="Calibri"/>
                      </a:endParaRPr>
                    </a:p>
                  </a:txBody>
                  <a:tcPr marL="4375"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20</a:t>
                      </a:r>
                      <a:r>
                        <a:rPr lang="en-US" sz="1000" b="1" u="none" strike="noStrike" cap="none">
                          <a:solidFill>
                            <a:schemeClr val="dk1"/>
                          </a:solidFill>
                          <a:latin typeface="Calibri"/>
                          <a:ea typeface="Calibri"/>
                          <a:cs typeface="Calibri"/>
                          <a:sym typeface="Calibri"/>
                        </a:rPr>
                        <a:t>19</a:t>
                      </a:r>
                      <a:endParaRPr sz="1400" u="none" strike="noStrike" cap="none"/>
                    </a:p>
                  </a:txBody>
                  <a:tcPr marL="4375"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20</a:t>
                      </a:r>
                      <a:r>
                        <a:rPr lang="en-US" sz="1000" b="1" u="none" strike="noStrike" cap="none">
                          <a:solidFill>
                            <a:schemeClr val="dk1"/>
                          </a:solidFill>
                          <a:latin typeface="Calibri"/>
                          <a:ea typeface="Calibri"/>
                          <a:cs typeface="Calibri"/>
                          <a:sym typeface="Calibri"/>
                        </a:rPr>
                        <a:t>21</a:t>
                      </a:r>
                      <a:endParaRPr sz="1400" u="none" strike="noStrike" cap="none"/>
                    </a:p>
                  </a:txBody>
                  <a:tcPr marL="4375"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vMerge="1">
                  <a:txBody>
                    <a:bodyPr/>
                    <a:lstStyle/>
                    <a:p>
                      <a:endParaRPr lang="ja-JP"/>
                    </a:p>
                  </a:txBody>
                  <a:tcPr/>
                </a:tc>
                <a:extLst>
                  <a:ext uri="{0D108BD9-81ED-4DB2-BD59-A6C34878D82A}">
                    <a16:rowId xmlns:a16="http://schemas.microsoft.com/office/drawing/2014/main" val="10001"/>
                  </a:ext>
                </a:extLst>
              </a:tr>
              <a:tr h="156750">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Thailand </a:t>
                      </a:r>
                      <a:endParaRPr sz="1000" b="1" i="0" u="none" strike="noStrike" cap="none">
                        <a:solidFill>
                          <a:srgbClr val="FFFFFF"/>
                        </a:solidFill>
                        <a:latin typeface="Calibri"/>
                        <a:ea typeface="Calibri"/>
                        <a:cs typeface="Calibri"/>
                        <a:sym typeface="Calibri"/>
                      </a:endParaRPr>
                    </a:p>
                  </a:txBody>
                  <a:tcPr marL="36600"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3</a:t>
                      </a:r>
                      <a:r>
                        <a:rPr lang="en-US" sz="900" u="none" strike="noStrike" cap="none"/>
                        <a:t>6</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3</a:t>
                      </a:r>
                      <a:r>
                        <a:rPr lang="en-US" sz="900" b="1" u="none" strike="noStrike" cap="none"/>
                        <a:t>9</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02"/>
                  </a:ext>
                </a:extLst>
              </a:tr>
              <a:tr h="156750">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Malaysia</a:t>
                      </a:r>
                      <a:endParaRPr sz="1000" b="1" i="0" u="none" strike="noStrike" cap="none">
                        <a:solidFill>
                          <a:srgbClr val="FFFFFF"/>
                        </a:solidFill>
                        <a:latin typeface="Calibri"/>
                        <a:ea typeface="Calibri"/>
                        <a:cs typeface="Calibri"/>
                        <a:sym typeface="Calibri"/>
                      </a:endParaRPr>
                    </a:p>
                  </a:txBody>
                  <a:tcPr marL="36600"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34</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u="none" strike="noStrike" cap="none">
                          <a:solidFill>
                            <a:schemeClr val="dk1"/>
                          </a:solidFil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u="none" strike="noStrike" cap="none">
                          <a:solidFill>
                            <a:schemeClr val="dk1"/>
                          </a:solidFill>
                        </a:rPr>
                        <a:t>-</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36</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03"/>
                  </a:ext>
                </a:extLst>
              </a:tr>
              <a:tr h="156750">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Philippines</a:t>
                      </a:r>
                      <a:endParaRPr sz="1000" b="1" i="0" u="none" strike="noStrike" cap="none">
                        <a:solidFill>
                          <a:srgbClr val="FFFFFF"/>
                        </a:solidFill>
                        <a:latin typeface="Calibri"/>
                        <a:ea typeface="Calibri"/>
                        <a:cs typeface="Calibri"/>
                        <a:sym typeface="Calibri"/>
                      </a:endParaRPr>
                    </a:p>
                  </a:txBody>
                  <a:tcPr marL="36600"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a:t>
                      </a:r>
                      <a:r>
                        <a:rPr lang="en-US" sz="900" u="none" strike="noStrike" cap="none"/>
                        <a:t>8</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900" b="0" i="0" u="none" strike="noStrike" cap="none">
                        <a:solidFill>
                          <a:schemeClr val="dk1"/>
                        </a:solidFill>
                        <a:latin typeface="Arial"/>
                        <a:ea typeface="Arial"/>
                        <a:cs typeface="Arial"/>
                        <a:sym typeface="Arial"/>
                      </a:endParaRPr>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3</a:t>
                      </a:r>
                      <a:r>
                        <a:rPr lang="en-US" sz="900" b="1" u="none" strike="noStrike" cap="none"/>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04"/>
                  </a:ext>
                </a:extLst>
              </a:tr>
              <a:tr h="156750">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Vietnam</a:t>
                      </a:r>
                      <a:endParaRPr sz="1000" b="1" i="0" u="none" strike="noStrike" cap="none">
                        <a:solidFill>
                          <a:srgbClr val="FFFFFF"/>
                        </a:solidFill>
                        <a:latin typeface="Calibri"/>
                        <a:ea typeface="Calibri"/>
                        <a:cs typeface="Calibri"/>
                        <a:sym typeface="Calibri"/>
                      </a:endParaRPr>
                    </a:p>
                  </a:txBody>
                  <a:tcPr marL="36600"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a:t>
                      </a:r>
                      <a:r>
                        <a:rPr lang="en-US" sz="900" u="none" strike="noStrike" cap="none"/>
                        <a:t>4</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u="none" strike="noStrike" cap="none">
                          <a:solidFill>
                            <a:schemeClr val="dk1"/>
                          </a:solidFill>
                        </a:rPr>
                        <a:t>-</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t>
                      </a:r>
                      <a:endParaRPr sz="900" b="0" i="0" u="none" strike="noStrike" cap="none">
                        <a:solidFill>
                          <a:schemeClr val="dk1"/>
                        </a:solidFill>
                        <a:latin typeface="Arial"/>
                        <a:ea typeface="Arial"/>
                        <a:cs typeface="Arial"/>
                        <a:sym typeface="Arial"/>
                      </a:endParaRPr>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25</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05"/>
                  </a:ext>
                </a:extLst>
              </a:tr>
              <a:tr h="156750">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Indonesia</a:t>
                      </a:r>
                      <a:endParaRPr sz="1000" b="1" i="0" u="none" strike="noStrike" cap="none">
                        <a:solidFill>
                          <a:srgbClr val="FFFFFF"/>
                        </a:solidFill>
                        <a:latin typeface="Calibri"/>
                        <a:ea typeface="Calibri"/>
                        <a:cs typeface="Calibri"/>
                        <a:sym typeface="Calibri"/>
                      </a:endParaRPr>
                    </a:p>
                  </a:txBody>
                  <a:tcPr marL="36600"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a:t>
                      </a:r>
                      <a:r>
                        <a:rPr lang="en-US" sz="900" u="none" strike="noStrike" cap="none"/>
                        <a:t>3</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u="none" strike="noStrike" cap="none">
                          <a:solidFill>
                            <a:schemeClr val="dk1"/>
                          </a:solidFil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900" b="0" i="0" u="none" strike="noStrike" cap="none">
                        <a:solidFill>
                          <a:schemeClr val="dk1"/>
                        </a:solidFill>
                        <a:latin typeface="Arial"/>
                        <a:ea typeface="Arial"/>
                        <a:cs typeface="Arial"/>
                        <a:sym typeface="Arial"/>
                      </a:endParaRPr>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a:t>
                      </a:r>
                      <a:r>
                        <a:rPr lang="en-US" sz="900" b="1" u="none" strike="noStrike" cap="none"/>
                        <a:t>6</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06"/>
                  </a:ext>
                </a:extLst>
              </a:tr>
              <a:tr h="156750">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Laos</a:t>
                      </a:r>
                      <a:endParaRPr sz="1000" b="1" i="0" u="none" strike="noStrike" cap="none">
                        <a:solidFill>
                          <a:srgbClr val="FFFFFF"/>
                        </a:solidFill>
                        <a:latin typeface="Calibri"/>
                        <a:ea typeface="Calibri"/>
                        <a:cs typeface="Calibri"/>
                        <a:sym typeface="Calibri"/>
                      </a:endParaRPr>
                    </a:p>
                  </a:txBody>
                  <a:tcPr marL="36600"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a:t>
                      </a:r>
                      <a:r>
                        <a:rPr lang="en-US" sz="900" u="none" strike="noStrike" cap="none"/>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u="none" strike="noStrike" cap="none">
                          <a:solidFill>
                            <a:schemeClr val="dk1"/>
                          </a:solidFill>
                        </a:rPr>
                        <a:t>-</a:t>
                      </a:r>
                      <a:endParaRPr sz="900" b="0" i="0" u="none" strike="noStrike" cap="none">
                        <a:solidFill>
                          <a:schemeClr val="dk1"/>
                        </a:solidFill>
                        <a:latin typeface="Arial"/>
                        <a:ea typeface="Arial"/>
                        <a:cs typeface="Arial"/>
                        <a:sym typeface="Arial"/>
                      </a:endParaRPr>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a:t>
                      </a:r>
                      <a:r>
                        <a:rPr lang="en-US" sz="900" b="1" u="none" strike="noStrike" cap="none"/>
                        <a:t>3</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07"/>
                  </a:ext>
                </a:extLst>
              </a:tr>
              <a:tr h="156750">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Cambodia</a:t>
                      </a:r>
                      <a:endParaRPr sz="1000" b="1" i="0" u="none" strike="noStrike" cap="none">
                        <a:solidFill>
                          <a:srgbClr val="FFFFFF"/>
                        </a:solidFill>
                        <a:latin typeface="Calibri"/>
                        <a:ea typeface="Calibri"/>
                        <a:cs typeface="Calibri"/>
                        <a:sym typeface="Calibri"/>
                      </a:endParaRPr>
                    </a:p>
                  </a:txBody>
                  <a:tcPr marL="36600"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a:t>
                      </a:r>
                      <a:r>
                        <a:rPr lang="en-US" sz="900" u="none" strike="noStrike" cap="none"/>
                        <a:t>8</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a:t>
                      </a:r>
                      <a:r>
                        <a:rPr lang="en-US" sz="900" b="1" u="none" strike="noStrike" cap="none"/>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08"/>
                  </a:ext>
                </a:extLst>
              </a:tr>
              <a:tr h="156750">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Myanmar</a:t>
                      </a:r>
                      <a:endParaRPr sz="1000" b="1" i="0" u="none" strike="noStrike" cap="none">
                        <a:solidFill>
                          <a:srgbClr val="FFFFFF"/>
                        </a:solidFill>
                        <a:latin typeface="Calibri"/>
                        <a:ea typeface="Calibri"/>
                        <a:cs typeface="Calibri"/>
                        <a:sym typeface="Calibri"/>
                      </a:endParaRPr>
                    </a:p>
                  </a:txBody>
                  <a:tcPr marL="36600"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a:t>
                      </a:r>
                      <a:r>
                        <a:rPr lang="en-US" sz="900" u="none" strike="noStrike" cap="none"/>
                        <a:t>3</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u="none" strike="noStrike" cap="none">
                          <a:solidFill>
                            <a:schemeClr val="dk1"/>
                          </a:solidFill>
                        </a:rPr>
                        <a:t>-</a:t>
                      </a:r>
                      <a:endParaRPr sz="900" b="0" i="0" u="none" strike="noStrike" cap="none">
                        <a:solidFill>
                          <a:schemeClr val="dk1"/>
                        </a:solidFill>
                        <a:latin typeface="Arial"/>
                        <a:ea typeface="Arial"/>
                        <a:cs typeface="Arial"/>
                        <a:sym typeface="Arial"/>
                      </a:endParaRPr>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15</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09"/>
                  </a:ext>
                </a:extLst>
              </a:tr>
              <a:tr h="156750">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India</a:t>
                      </a:r>
                      <a:endParaRPr sz="1000" b="1" i="0" u="none" strike="noStrike" cap="none">
                        <a:solidFill>
                          <a:srgbClr val="FFFFFF"/>
                        </a:solidFill>
                        <a:latin typeface="Calibri"/>
                        <a:ea typeface="Calibri"/>
                        <a:cs typeface="Calibri"/>
                        <a:sym typeface="Calibri"/>
                      </a:endParaRPr>
                    </a:p>
                  </a:txBody>
                  <a:tcPr marL="36600"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t>8</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1</a:t>
                      </a:r>
                      <a:r>
                        <a:rPr lang="en-US" sz="900" b="1" u="none" strike="noStrike" cap="none"/>
                        <a:t>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10"/>
                  </a:ext>
                </a:extLst>
              </a:tr>
              <a:tr h="156750">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Singapore</a:t>
                      </a:r>
                      <a:endParaRPr sz="1000" b="1" i="0" u="none" strike="noStrike" cap="none">
                        <a:solidFill>
                          <a:srgbClr val="FFFFFF"/>
                        </a:solidFill>
                        <a:latin typeface="Calibri"/>
                        <a:ea typeface="Calibri"/>
                        <a:cs typeface="Calibri"/>
                        <a:sym typeface="Calibri"/>
                      </a:endParaRPr>
                    </a:p>
                  </a:txBody>
                  <a:tcPr marL="36600"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6</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6</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11"/>
                  </a:ext>
                </a:extLst>
              </a:tr>
              <a:tr h="156750">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Brunei</a:t>
                      </a:r>
                      <a:endParaRPr sz="1000" b="1" i="0" u="none" strike="noStrike" cap="none">
                        <a:solidFill>
                          <a:srgbClr val="FFFFFF"/>
                        </a:solidFill>
                        <a:latin typeface="Calibri"/>
                        <a:ea typeface="Calibri"/>
                        <a:cs typeface="Calibri"/>
                        <a:sym typeface="Calibri"/>
                      </a:endParaRPr>
                    </a:p>
                  </a:txBody>
                  <a:tcPr marL="36600"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5</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5</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12"/>
                  </a:ext>
                </a:extLst>
              </a:tr>
              <a:tr h="156750">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Sri Lanka</a:t>
                      </a:r>
                      <a:endParaRPr sz="1000" b="1" i="0" u="none" strike="noStrike" cap="none">
                        <a:solidFill>
                          <a:schemeClr val="dk1"/>
                        </a:solidFill>
                        <a:latin typeface="Calibri"/>
                        <a:ea typeface="Calibri"/>
                        <a:cs typeface="Calibri"/>
                        <a:sym typeface="Calibri"/>
                      </a:endParaRPr>
                    </a:p>
                  </a:txBody>
                  <a:tcPr marL="4375"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u="none" strike="noStrike" cap="none">
                          <a:solidFill>
                            <a:schemeClr val="dk1"/>
                          </a:solidFill>
                        </a:rPr>
                        <a:t>2</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1" u="none" strike="noStrike" cap="none">
                          <a:solidFill>
                            <a:schemeClr val="dk1"/>
                          </a:solidFill>
                        </a:rPr>
                        <a:t>3</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13"/>
                  </a:ext>
                </a:extLst>
              </a:tr>
              <a:tr h="156750">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Total</a:t>
                      </a:r>
                      <a:endParaRPr sz="1000" b="1" i="0" u="none" strike="noStrike" cap="none">
                        <a:solidFill>
                          <a:srgbClr val="FFFFFF"/>
                        </a:solidFill>
                        <a:latin typeface="Calibri"/>
                        <a:ea typeface="Calibri"/>
                        <a:cs typeface="Calibri"/>
                        <a:sym typeface="Calibri"/>
                      </a:endParaRPr>
                    </a:p>
                  </a:txBody>
                  <a:tcPr marL="4375" marR="4375" marT="43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a:t>
                      </a:r>
                      <a:r>
                        <a:rPr lang="en-US" sz="900" b="1" u="none" strike="noStrike" cap="none"/>
                        <a:t>16</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1" i="0" u="none" strike="noStrike" cap="none">
                          <a:solidFill>
                            <a:schemeClr val="dk1"/>
                          </a:solidFill>
                          <a:latin typeface="Arial"/>
                          <a:ea typeface="Arial"/>
                          <a:cs typeface="Arial"/>
                          <a:sym typeface="Arial"/>
                        </a:rPr>
                        <a:t>9</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1" i="0" u="none" strike="noStrike" cap="none">
                          <a:solidFill>
                            <a:schemeClr val="dk1"/>
                          </a:solidFill>
                          <a:latin typeface="Arial"/>
                          <a:ea typeface="Arial"/>
                          <a:cs typeface="Arial"/>
                          <a:sym typeface="Arial"/>
                        </a:rPr>
                        <a:t>9</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1" u="none" strike="noStrike" cap="none">
                          <a:solidFill>
                            <a:schemeClr val="dk1"/>
                          </a:solidFill>
                        </a:rPr>
                        <a:t>7</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a:t>
                      </a:r>
                      <a:r>
                        <a:rPr lang="en-US" sz="900" b="1" u="none" strike="noStrike" cap="none"/>
                        <a:t>41</a:t>
                      </a:r>
                      <a:endParaRPr sz="1400" u="none" strike="noStrike" cap="none"/>
                    </a:p>
                  </a:txBody>
                  <a:tcPr marL="4375" marR="4375" marT="43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DE9D8"/>
                    </a:solidFill>
                  </a:tcPr>
                </a:tc>
                <a:extLst>
                  <a:ext uri="{0D108BD9-81ED-4DB2-BD59-A6C34878D82A}">
                    <a16:rowId xmlns:a16="http://schemas.microsoft.com/office/drawing/2014/main" val="10014"/>
                  </a:ext>
                </a:extLst>
              </a:tr>
            </a:tbl>
          </a:graphicData>
        </a:graphic>
      </p:graphicFrame>
      <p:sp>
        <p:nvSpPr>
          <p:cNvPr id="213" name="Google Shape;213;p5"/>
          <p:cNvSpPr txBox="1"/>
          <p:nvPr/>
        </p:nvSpPr>
        <p:spPr>
          <a:xfrm>
            <a:off x="4691129" y="10103278"/>
            <a:ext cx="2309863" cy="338569"/>
          </a:xfrm>
          <a:prstGeom prst="rect">
            <a:avLst/>
          </a:prstGeom>
          <a:noFill/>
          <a:ln>
            <a:noFill/>
          </a:ln>
        </p:spPr>
        <p:txBody>
          <a:bodyPr spcFirstLastPara="1" wrap="square" lIns="92400" tIns="46200" rIns="92400" bIns="46200" anchor="t" anchorCtr="0">
            <a:spAutoFit/>
          </a:bodyPr>
          <a:lstStyle/>
          <a:p>
            <a:pPr marL="0" marR="0" lvl="0" indent="0" algn="ctr" rtl="0">
              <a:lnSpc>
                <a:spcPct val="100000"/>
              </a:lnSpc>
              <a:spcBef>
                <a:spcPts val="0"/>
              </a:spcBef>
              <a:spcAft>
                <a:spcPts val="0"/>
              </a:spcAft>
              <a:buClr>
                <a:schemeClr val="dk1"/>
              </a:buClr>
              <a:buSzPts val="797"/>
              <a:buFont typeface="Arial"/>
              <a:buNone/>
            </a:pPr>
            <a:r>
              <a:rPr lang="en-US" sz="797" b="0" i="0" u="none" strike="noStrike" cap="none">
                <a:solidFill>
                  <a:schemeClr val="dk1"/>
                </a:solidFill>
                <a:latin typeface="Calibri"/>
                <a:ea typeface="Calibri"/>
                <a:cs typeface="Calibri"/>
                <a:sym typeface="Calibri"/>
              </a:rPr>
              <a:t>【 Kinomo Experience at Chofu Garden at Shimonoseki City】</a:t>
            </a:r>
            <a:endParaRPr sz="1400" b="0" i="0" u="none" strike="noStrike" cap="none">
              <a:solidFill>
                <a:srgbClr val="000000"/>
              </a:solidFill>
              <a:latin typeface="Calibri"/>
              <a:ea typeface="Calibri"/>
              <a:cs typeface="Calibri"/>
              <a:sym typeface="Calibri"/>
            </a:endParaRPr>
          </a:p>
        </p:txBody>
      </p:sp>
      <p:sp>
        <p:nvSpPr>
          <p:cNvPr id="214" name="Google Shape;214;p5"/>
          <p:cNvSpPr txBox="1"/>
          <p:nvPr/>
        </p:nvSpPr>
        <p:spPr>
          <a:xfrm>
            <a:off x="2555297" y="10111189"/>
            <a:ext cx="2118429" cy="338569"/>
          </a:xfrm>
          <a:prstGeom prst="rect">
            <a:avLst/>
          </a:prstGeom>
          <a:noFill/>
          <a:ln>
            <a:noFill/>
          </a:ln>
        </p:spPr>
        <p:txBody>
          <a:bodyPr spcFirstLastPara="1" wrap="square" lIns="92400" tIns="46200" rIns="92400" bIns="46200" anchor="t" anchorCtr="0">
            <a:spAutoFit/>
          </a:bodyPr>
          <a:lstStyle/>
          <a:p>
            <a:pPr marL="0" marR="0" lvl="0" indent="0" algn="ctr" rtl="0">
              <a:lnSpc>
                <a:spcPct val="100000"/>
              </a:lnSpc>
              <a:spcBef>
                <a:spcPts val="0"/>
              </a:spcBef>
              <a:spcAft>
                <a:spcPts val="0"/>
              </a:spcAft>
              <a:buClr>
                <a:schemeClr val="dk1"/>
              </a:buClr>
              <a:buSzPts val="797"/>
              <a:buFont typeface="Arial"/>
              <a:buNone/>
            </a:pPr>
            <a:r>
              <a:rPr lang="en-US" sz="797" b="0" i="0" u="none" strike="noStrike" cap="none">
                <a:solidFill>
                  <a:schemeClr val="dk1"/>
                </a:solidFill>
                <a:latin typeface="Calibri"/>
                <a:ea typeface="Calibri"/>
                <a:cs typeface="Calibri"/>
                <a:sym typeface="Calibri"/>
              </a:rPr>
              <a:t>【 Sanyo Waste Treatment Center at Shimonoseki City】</a:t>
            </a:r>
            <a:endParaRPr sz="1400" b="0" i="0" u="none" strike="noStrike" cap="none">
              <a:solidFill>
                <a:srgbClr val="000000"/>
              </a:solidFill>
              <a:latin typeface="Calibri"/>
              <a:ea typeface="Calibri"/>
              <a:cs typeface="Calibri"/>
              <a:sym typeface="Calibri"/>
            </a:endParaRPr>
          </a:p>
        </p:txBody>
      </p:sp>
      <p:sp>
        <p:nvSpPr>
          <p:cNvPr id="215" name="Google Shape;215;p5"/>
          <p:cNvSpPr txBox="1"/>
          <p:nvPr/>
        </p:nvSpPr>
        <p:spPr>
          <a:xfrm>
            <a:off x="522300" y="10103278"/>
            <a:ext cx="2121594" cy="338569"/>
          </a:xfrm>
          <a:prstGeom prst="rect">
            <a:avLst/>
          </a:prstGeom>
          <a:noFill/>
          <a:ln>
            <a:noFill/>
          </a:ln>
        </p:spPr>
        <p:txBody>
          <a:bodyPr spcFirstLastPara="1" wrap="square" lIns="92400" tIns="46200" rIns="92400" bIns="46200" anchor="t" anchorCtr="0">
            <a:spAutoFit/>
          </a:bodyPr>
          <a:lstStyle/>
          <a:p>
            <a:pPr marL="0" marR="0" lvl="0" indent="0" algn="ctr" rtl="0">
              <a:lnSpc>
                <a:spcPct val="100000"/>
              </a:lnSpc>
              <a:spcBef>
                <a:spcPts val="0"/>
              </a:spcBef>
              <a:spcAft>
                <a:spcPts val="0"/>
              </a:spcAft>
              <a:buClr>
                <a:schemeClr val="dk1"/>
              </a:buClr>
              <a:buSzPts val="797"/>
              <a:buFont typeface="Arial"/>
              <a:buNone/>
            </a:pPr>
            <a:r>
              <a:rPr lang="en-US" sz="797" b="0" i="0" u="none" strike="noStrike" cap="none">
                <a:solidFill>
                  <a:schemeClr val="dk1"/>
                </a:solidFill>
                <a:latin typeface="Calibri"/>
                <a:ea typeface="Calibri"/>
                <a:cs typeface="Calibri"/>
                <a:sym typeface="Calibri"/>
              </a:rPr>
              <a:t>【 Group photo after visiting the Japan National Tourism Organization】</a:t>
            </a:r>
            <a:endParaRPr sz="1400" b="0" i="0" u="none" strike="noStrike" cap="none">
              <a:solidFill>
                <a:srgbClr val="000000"/>
              </a:solidFill>
              <a:latin typeface="Calibri"/>
              <a:ea typeface="Calibri"/>
              <a:cs typeface="Calibri"/>
              <a:sym typeface="Calibri"/>
            </a:endParaRPr>
          </a:p>
        </p:txBody>
      </p:sp>
      <p:pic>
        <p:nvPicPr>
          <p:cNvPr id="216" name="Google Shape;216;p5"/>
          <p:cNvPicPr preferRelativeResize="0"/>
          <p:nvPr/>
        </p:nvPicPr>
        <p:blipFill rotWithShape="1">
          <a:blip r:embed="rId3">
            <a:alphaModFix/>
          </a:blip>
          <a:srcRect t="4970" b="5026"/>
          <a:stretch/>
        </p:blipFill>
        <p:spPr>
          <a:xfrm>
            <a:off x="751705" y="8911801"/>
            <a:ext cx="1662784" cy="1238782"/>
          </a:xfrm>
          <a:prstGeom prst="rect">
            <a:avLst/>
          </a:prstGeom>
          <a:noFill/>
          <a:ln>
            <a:noFill/>
          </a:ln>
        </p:spPr>
      </p:pic>
      <p:pic>
        <p:nvPicPr>
          <p:cNvPr id="217" name="Google Shape;217;p5"/>
          <p:cNvPicPr preferRelativeResize="0"/>
          <p:nvPr/>
        </p:nvPicPr>
        <p:blipFill rotWithShape="1">
          <a:blip r:embed="rId4">
            <a:alphaModFix/>
          </a:blip>
          <a:srcRect t="17302"/>
          <a:stretch/>
        </p:blipFill>
        <p:spPr>
          <a:xfrm>
            <a:off x="2783059" y="8913601"/>
            <a:ext cx="1713412" cy="1238782"/>
          </a:xfrm>
          <a:prstGeom prst="rect">
            <a:avLst/>
          </a:prstGeom>
          <a:noFill/>
          <a:ln>
            <a:noFill/>
          </a:ln>
        </p:spPr>
      </p:pic>
      <p:pic>
        <p:nvPicPr>
          <p:cNvPr id="218" name="Google Shape;218;p5"/>
          <p:cNvPicPr preferRelativeResize="0"/>
          <p:nvPr/>
        </p:nvPicPr>
        <p:blipFill rotWithShape="1">
          <a:blip r:embed="rId5">
            <a:alphaModFix/>
          </a:blip>
          <a:srcRect l="5924" t="13229" r="5862" b="10211"/>
          <a:stretch/>
        </p:blipFill>
        <p:spPr>
          <a:xfrm>
            <a:off x="4998056" y="8908953"/>
            <a:ext cx="1677024" cy="1238782"/>
          </a:xfrm>
          <a:prstGeom prst="rect">
            <a:avLst/>
          </a:prstGeom>
          <a:noFill/>
          <a:ln>
            <a:noFill/>
          </a:ln>
        </p:spPr>
      </p:pic>
      <p:pic>
        <p:nvPicPr>
          <p:cNvPr id="219" name="Google Shape;219;p5" descr="20190905 P J市_190909_0017"/>
          <p:cNvPicPr preferRelativeResize="0"/>
          <p:nvPr/>
        </p:nvPicPr>
        <p:blipFill rotWithShape="1">
          <a:blip r:embed="rId6">
            <a:alphaModFix/>
          </a:blip>
          <a:srcRect t="14989" b="4008"/>
          <a:stretch/>
        </p:blipFill>
        <p:spPr>
          <a:xfrm>
            <a:off x="4200299" y="2048817"/>
            <a:ext cx="3151537" cy="1808890"/>
          </a:xfrm>
          <a:prstGeom prst="rect">
            <a:avLst/>
          </a:prstGeom>
          <a:noFill/>
          <a:ln>
            <a:noFill/>
          </a:ln>
        </p:spPr>
      </p:pic>
      <p:pic>
        <p:nvPicPr>
          <p:cNvPr id="220" name="Google Shape;220;p5" descr="\\TS5400R2A4\pico2\写真(CLAIR共通)\2019年度\マレーシア\20190831-0906_地域間交流（マレーシア分）\0906\MATTA\20190906_190909_0035.jpg"/>
          <p:cNvPicPr preferRelativeResize="0"/>
          <p:nvPr/>
        </p:nvPicPr>
        <p:blipFill rotWithShape="1">
          <a:blip r:embed="rId7">
            <a:alphaModFix/>
          </a:blip>
          <a:srcRect l="7298" t="8095" r="17276" b="-570"/>
          <a:stretch/>
        </p:blipFill>
        <p:spPr>
          <a:xfrm>
            <a:off x="4163499" y="4081779"/>
            <a:ext cx="1572605" cy="1120125"/>
          </a:xfrm>
          <a:prstGeom prst="rect">
            <a:avLst/>
          </a:prstGeom>
          <a:noFill/>
          <a:ln>
            <a:noFill/>
          </a:ln>
        </p:spPr>
      </p:pic>
      <p:pic>
        <p:nvPicPr>
          <p:cNvPr id="221" name="Google Shape;221;p5"/>
          <p:cNvPicPr preferRelativeResize="0"/>
          <p:nvPr/>
        </p:nvPicPr>
        <p:blipFill rotWithShape="1">
          <a:blip r:embed="rId8">
            <a:alphaModFix/>
          </a:blip>
          <a:srcRect l="22826" t="5359" b="3539"/>
          <a:stretch/>
        </p:blipFill>
        <p:spPr>
          <a:xfrm>
            <a:off x="5816088" y="4073902"/>
            <a:ext cx="1518814" cy="1120125"/>
          </a:xfrm>
          <a:prstGeom prst="rect">
            <a:avLst/>
          </a:prstGeom>
          <a:noFill/>
          <a:ln>
            <a:noFill/>
          </a:ln>
        </p:spPr>
      </p:pic>
      <p:sp>
        <p:nvSpPr>
          <p:cNvPr id="222" name="Google Shape;222;p5"/>
          <p:cNvSpPr txBox="1"/>
          <p:nvPr/>
        </p:nvSpPr>
        <p:spPr>
          <a:xfrm>
            <a:off x="4270323" y="8509950"/>
            <a:ext cx="3151500" cy="39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96"/>
              <a:buFont typeface="Arial"/>
              <a:buNone/>
            </a:pPr>
            <a:r>
              <a:rPr lang="en-US" sz="996" b="0" i="0" u="none" strike="noStrike" cap="none">
                <a:solidFill>
                  <a:schemeClr val="dk1"/>
                </a:solidFill>
                <a:latin typeface="Calibri"/>
                <a:ea typeface="Calibri"/>
                <a:cs typeface="Calibri"/>
                <a:sym typeface="Calibri"/>
              </a:rPr>
              <a:t>*In FY2020, the seminar was cancelled due to COVID-19.</a:t>
            </a:r>
            <a:endParaRPr sz="996"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96"/>
              <a:buFont typeface="Arial"/>
              <a:buNone/>
            </a:pPr>
            <a:r>
              <a:rPr lang="en-US" sz="996" b="0" i="0" u="none" strike="noStrike" cap="none">
                <a:solidFill>
                  <a:schemeClr val="dk1"/>
                </a:solidFill>
                <a:latin typeface="Calibri"/>
                <a:ea typeface="Calibri"/>
                <a:cs typeface="Calibri"/>
                <a:sym typeface="Calibri"/>
              </a:rPr>
              <a:t>*In FY2021, the seminar was held online.</a:t>
            </a:r>
            <a:endParaRPr sz="1196" b="1"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6"/>
          <p:cNvSpPr/>
          <p:nvPr/>
        </p:nvSpPr>
        <p:spPr>
          <a:xfrm>
            <a:off x="197975" y="8655249"/>
            <a:ext cx="7174800" cy="1953600"/>
          </a:xfrm>
          <a:prstGeom prst="rect">
            <a:avLst/>
          </a:prstGeom>
          <a:noFill/>
          <a:ln w="50800" cap="flat" cmpd="dbl">
            <a:solidFill>
              <a:srgbClr val="FF6699"/>
            </a:solidFill>
            <a:prstDash val="solid"/>
            <a:bevel/>
            <a:headEnd type="none" w="sm" len="sm"/>
            <a:tailEnd type="none" w="sm" len="sm"/>
          </a:ln>
        </p:spPr>
        <p:txBody>
          <a:bodyPr spcFirstLastPara="1" wrap="square" lIns="97225" tIns="48600" rIns="97225" bIns="48600" anchor="t" anchorCtr="0">
            <a:no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rgbClr val="CC3300"/>
                </a:solidFill>
                <a:latin typeface="Calibri"/>
                <a:ea typeface="Calibri"/>
                <a:cs typeface="Calibri"/>
                <a:sym typeface="Calibri"/>
              </a:rPr>
              <a:t>　</a:t>
            </a:r>
            <a:endParaRPr sz="1196" b="1" i="0" u="none" strike="noStrike" cap="none">
              <a:solidFill>
                <a:srgbClr val="CC3300"/>
              </a:solidFill>
              <a:latin typeface="Calibri"/>
              <a:ea typeface="Calibri"/>
              <a:cs typeface="Calibri"/>
              <a:sym typeface="Calibri"/>
            </a:endParaRPr>
          </a:p>
        </p:txBody>
      </p:sp>
      <p:sp>
        <p:nvSpPr>
          <p:cNvPr id="229" name="Google Shape;229;p6"/>
          <p:cNvSpPr txBox="1"/>
          <p:nvPr/>
        </p:nvSpPr>
        <p:spPr>
          <a:xfrm>
            <a:off x="31850" y="8258040"/>
            <a:ext cx="7497562" cy="375148"/>
          </a:xfrm>
          <a:prstGeom prst="rect">
            <a:avLst/>
          </a:prstGeom>
          <a:solidFill>
            <a:srgbClr val="FF6699"/>
          </a:solidFill>
          <a:ln>
            <a:noFill/>
          </a:ln>
        </p:spPr>
        <p:txBody>
          <a:bodyPr spcFirstLastPara="1" wrap="square" lIns="97200" tIns="48600" rIns="97200" bIns="48600" anchor="t" anchorCtr="0">
            <a:spAutoFit/>
          </a:bodyPr>
          <a:lstStyle/>
          <a:p>
            <a:pPr marL="0" marR="0" lvl="0" indent="0" algn="ctr" rtl="0">
              <a:lnSpc>
                <a:spcPct val="100000"/>
              </a:lnSpc>
              <a:spcBef>
                <a:spcPts val="0"/>
              </a:spcBef>
              <a:spcAft>
                <a:spcPts val="0"/>
              </a:spcAft>
              <a:buClr>
                <a:schemeClr val="lt1"/>
              </a:buClr>
              <a:buSzPts val="1595"/>
              <a:buFont typeface="Arial"/>
              <a:buNone/>
            </a:pPr>
            <a:r>
              <a:rPr lang="en-US" sz="1800" b="1" i="0" u="none" strike="noStrike" cap="none">
                <a:solidFill>
                  <a:schemeClr val="lt1"/>
                </a:solidFill>
                <a:latin typeface="Calibri"/>
                <a:ea typeface="Calibri"/>
                <a:cs typeface="Calibri"/>
                <a:sym typeface="Calibri"/>
              </a:rPr>
              <a:t>Conducting Research</a:t>
            </a:r>
            <a:endParaRPr sz="1800" b="1" i="0" u="none" strike="noStrike" cap="none">
              <a:solidFill>
                <a:schemeClr val="lt1"/>
              </a:solidFill>
              <a:latin typeface="Calibri"/>
              <a:ea typeface="Calibri"/>
              <a:cs typeface="Calibri"/>
              <a:sym typeface="Calibri"/>
            </a:endParaRPr>
          </a:p>
        </p:txBody>
      </p:sp>
      <p:sp>
        <p:nvSpPr>
          <p:cNvPr id="230" name="Google Shape;230;p6"/>
          <p:cNvSpPr/>
          <p:nvPr/>
        </p:nvSpPr>
        <p:spPr>
          <a:xfrm>
            <a:off x="197971" y="2277575"/>
            <a:ext cx="7174814" cy="5796118"/>
          </a:xfrm>
          <a:prstGeom prst="rect">
            <a:avLst/>
          </a:prstGeom>
          <a:noFill/>
          <a:ln w="50800" cap="flat" cmpd="dbl">
            <a:solidFill>
              <a:srgbClr val="FFC000"/>
            </a:solidFill>
            <a:prstDash val="solid"/>
            <a:bevel/>
            <a:headEnd type="none" w="sm" len="sm"/>
            <a:tailEnd type="none" w="sm" len="sm"/>
          </a:ln>
        </p:spPr>
        <p:txBody>
          <a:bodyPr spcFirstLastPara="1" wrap="square" lIns="97225" tIns="48600" rIns="97225" bIns="48600" anchor="t" anchorCtr="0">
            <a:no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rgbClr val="CC3300"/>
                </a:solidFill>
                <a:latin typeface="Calibri"/>
                <a:ea typeface="Calibri"/>
                <a:cs typeface="Calibri"/>
                <a:sym typeface="Calibri"/>
              </a:rPr>
              <a:t>　</a:t>
            </a:r>
            <a:endParaRPr sz="1196" b="1" i="0" u="none" strike="noStrike" cap="none">
              <a:solidFill>
                <a:srgbClr val="CC3300"/>
              </a:solidFill>
              <a:latin typeface="Calibri"/>
              <a:ea typeface="Calibri"/>
              <a:cs typeface="Calibri"/>
              <a:sym typeface="Calibri"/>
            </a:endParaRPr>
          </a:p>
        </p:txBody>
      </p:sp>
      <p:sp>
        <p:nvSpPr>
          <p:cNvPr id="231" name="Google Shape;231;p6" descr="横線"/>
          <p:cNvSpPr txBox="1"/>
          <p:nvPr/>
        </p:nvSpPr>
        <p:spPr>
          <a:xfrm>
            <a:off x="256508" y="2332655"/>
            <a:ext cx="5594298" cy="373375"/>
          </a:xfrm>
          <a:prstGeom prst="rect">
            <a:avLst/>
          </a:prstGeom>
          <a:noFill/>
          <a:ln>
            <a:noFill/>
          </a:ln>
        </p:spPr>
        <p:txBody>
          <a:bodyPr spcFirstLastPara="1" wrap="square" lIns="97225" tIns="48600" rIns="97225" bIns="486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C000"/>
                </a:solidFill>
                <a:latin typeface="Calibri"/>
                <a:ea typeface="Calibri"/>
                <a:cs typeface="Calibri"/>
                <a:sym typeface="Calibri"/>
              </a:rPr>
              <a:t>The Japan Exchange and Teaching (JET) Programme</a:t>
            </a:r>
            <a:endParaRPr sz="1800" b="1" i="0" u="none" strike="noStrike" cap="none">
              <a:solidFill>
                <a:srgbClr val="FFC000"/>
              </a:solidFill>
              <a:latin typeface="Calibri"/>
              <a:ea typeface="Calibri"/>
              <a:cs typeface="Calibri"/>
              <a:sym typeface="Calibri"/>
            </a:endParaRPr>
          </a:p>
        </p:txBody>
      </p:sp>
      <p:sp>
        <p:nvSpPr>
          <p:cNvPr id="232" name="Google Shape;232;p6"/>
          <p:cNvSpPr txBox="1"/>
          <p:nvPr/>
        </p:nvSpPr>
        <p:spPr>
          <a:xfrm>
            <a:off x="278658" y="2691471"/>
            <a:ext cx="7094127" cy="2269055"/>
          </a:xfrm>
          <a:prstGeom prst="rect">
            <a:avLst/>
          </a:prstGeom>
          <a:noFill/>
          <a:ln>
            <a:noFill/>
          </a:ln>
        </p:spPr>
        <p:txBody>
          <a:bodyPr spcFirstLastPara="1" wrap="square" lIns="75075" tIns="8975" rIns="75075" bIns="8975" anchor="t" anchorCtr="0">
            <a:noAutofit/>
          </a:bodyPr>
          <a:lstStyle/>
          <a:p>
            <a:pPr marL="0" marR="0" lvl="0" indent="0" algn="just"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【Objective】</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To increase cross-cultural understanding as well as contribute to internationalization efforts within Japan.</a:t>
            </a:r>
            <a:endParaRPr sz="1196" b="0" i="0" u="none" strike="noStrike" cap="none">
              <a:solidFill>
                <a:schemeClr val="dk1"/>
              </a:solidFill>
              <a:latin typeface="Calibri"/>
              <a:ea typeface="Calibri"/>
              <a:cs typeface="Calibri"/>
              <a:sym typeface="Calibri"/>
            </a:endParaRPr>
          </a:p>
          <a:p>
            <a:pPr marL="227804" marR="0" lvl="2" indent="0" algn="just" rtl="0">
              <a:lnSpc>
                <a:spcPct val="100000"/>
              </a:lnSpc>
              <a:spcBef>
                <a:spcPts val="0"/>
              </a:spcBef>
              <a:spcAft>
                <a:spcPts val="0"/>
              </a:spcAft>
              <a:buClr>
                <a:srgbClr val="000000"/>
              </a:buClr>
              <a:buSzPts val="598"/>
              <a:buFont typeface="Arial"/>
              <a:buNone/>
            </a:pPr>
            <a:endParaRPr sz="598"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【Content】</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The JET Programme enables local authorities (prefectures, designated cities and other municipalities) to employ foreign youths for the purpose of improving foreign language education as well as promoting international exchange at the local level. By teaching foreign languages at schools nationwide and assisting with international exchange activities organized by local governments, JET participants engage in international exchange at a variety of levels with local residents. </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498"/>
              <a:buFont typeface="Arial"/>
              <a:buNone/>
            </a:pPr>
            <a:endParaRPr sz="498"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After returning home, many JET alumni continue to contribute towards Japan-related activities through the JET Alumni Association (JETAA). </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JETAA has chapters in Singapore, Indonesia, Philippines and India.</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96"/>
              <a:buFont typeface="Arial"/>
              <a:buNone/>
            </a:pPr>
            <a:endParaRPr sz="1196" b="1" i="0" u="none" strike="noStrike" cap="none">
              <a:solidFill>
                <a:schemeClr val="dk1"/>
              </a:solidFill>
              <a:latin typeface="Calibri"/>
              <a:ea typeface="Calibri"/>
              <a:cs typeface="Calibri"/>
              <a:sym typeface="Calibri"/>
            </a:endParaRPr>
          </a:p>
        </p:txBody>
      </p:sp>
      <p:sp>
        <p:nvSpPr>
          <p:cNvPr id="233" name="Google Shape;233;p6"/>
          <p:cNvSpPr txBox="1"/>
          <p:nvPr/>
        </p:nvSpPr>
        <p:spPr>
          <a:xfrm>
            <a:off x="273796" y="4987885"/>
            <a:ext cx="7287467" cy="767846"/>
          </a:xfrm>
          <a:prstGeom prst="rect">
            <a:avLst/>
          </a:prstGeom>
          <a:noFill/>
          <a:ln>
            <a:noFill/>
          </a:ln>
        </p:spPr>
        <p:txBody>
          <a:bodyPr spcFirstLastPara="1" wrap="square" lIns="92400" tIns="46200" rIns="92400" bIns="46200" anchor="t" anchorCtr="0">
            <a:spAutoFit/>
          </a:bodyPr>
          <a:lstStyle/>
          <a:p>
            <a:pPr marL="0" marR="0" lvl="0" indent="0" algn="l" rtl="0">
              <a:lnSpc>
                <a:spcPct val="100000"/>
              </a:lnSpc>
              <a:spcBef>
                <a:spcPts val="0"/>
              </a:spcBef>
              <a:spcAft>
                <a:spcPts val="0"/>
              </a:spcAft>
              <a:buClr>
                <a:schemeClr val="dk1"/>
              </a:buClr>
              <a:buSzPts val="1096"/>
              <a:buFont typeface="Arial"/>
              <a:buNone/>
            </a:pPr>
            <a:r>
              <a:rPr lang="en-US" sz="1096" b="1" i="0" u="none" strike="noStrike" cap="none">
                <a:solidFill>
                  <a:schemeClr val="dk1"/>
                </a:solidFill>
                <a:latin typeface="Calibri"/>
                <a:ea typeface="Calibri"/>
                <a:cs typeface="Calibri"/>
                <a:sym typeface="Calibri"/>
              </a:rPr>
              <a:t>ALT:  </a:t>
            </a:r>
            <a:r>
              <a:rPr lang="en-US" sz="1096" b="0" i="0" u="none" strike="noStrike" cap="none">
                <a:solidFill>
                  <a:schemeClr val="dk1"/>
                </a:solidFill>
                <a:latin typeface="Calibri"/>
                <a:ea typeface="Calibri"/>
                <a:cs typeface="Calibri"/>
                <a:sym typeface="Calibri"/>
              </a:rPr>
              <a:t>Assistant Language Teachers who provide language lessons in elementary, junior and senior high schools in Japan</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96"/>
              <a:buFont typeface="Arial"/>
              <a:buNone/>
            </a:pPr>
            <a:r>
              <a:rPr lang="en-US" sz="1096" b="1" i="0" u="none" strike="noStrike" cap="none">
                <a:solidFill>
                  <a:schemeClr val="dk1"/>
                </a:solidFill>
                <a:latin typeface="Calibri"/>
                <a:ea typeface="Calibri"/>
                <a:cs typeface="Calibri"/>
                <a:sym typeface="Calibri"/>
              </a:rPr>
              <a:t>CIR:</a:t>
            </a:r>
            <a:r>
              <a:rPr lang="en-US" sz="1096" b="0" i="0" u="none" strike="noStrike" cap="none">
                <a:solidFill>
                  <a:schemeClr val="dk1"/>
                </a:solidFill>
                <a:latin typeface="Calibri"/>
                <a:ea typeface="Calibri"/>
                <a:cs typeface="Calibri"/>
                <a:sym typeface="Calibri"/>
              </a:rPr>
              <a:t>  Coordinators for International Relations who work for Japanese local governments to promote international  </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96"/>
              <a:buFont typeface="Arial"/>
              <a:buNone/>
            </a:pPr>
            <a:r>
              <a:rPr lang="en-US" sz="1096" b="0" i="0" u="none" strike="noStrike" cap="none">
                <a:solidFill>
                  <a:schemeClr val="dk1"/>
                </a:solidFill>
                <a:latin typeface="Calibri"/>
                <a:ea typeface="Calibri"/>
                <a:cs typeface="Calibri"/>
                <a:sym typeface="Calibri"/>
              </a:rPr>
              <a:t>         exchange activities</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96"/>
              <a:buFont typeface="Arial"/>
              <a:buNone/>
            </a:pPr>
            <a:r>
              <a:rPr lang="en-US" sz="1096" b="1" i="0" u="none" strike="noStrike" cap="none">
                <a:solidFill>
                  <a:schemeClr val="dk1"/>
                </a:solidFill>
                <a:latin typeface="Calibri"/>
                <a:ea typeface="Calibri"/>
                <a:cs typeface="Calibri"/>
                <a:sym typeface="Calibri"/>
              </a:rPr>
              <a:t>SEA: </a:t>
            </a:r>
            <a:r>
              <a:rPr lang="en-US" sz="1096" b="0" i="0" u="none" strike="noStrike" cap="none">
                <a:solidFill>
                  <a:schemeClr val="dk1"/>
                </a:solidFill>
                <a:latin typeface="Calibri"/>
                <a:ea typeface="Calibri"/>
                <a:cs typeface="Calibri"/>
                <a:sym typeface="Calibri"/>
              </a:rPr>
              <a:t>Sports Exchange Advisors who promote international exchange through sports</a:t>
            </a:r>
            <a:endParaRPr sz="1096" b="1" i="0" u="none" strike="noStrike" cap="none">
              <a:solidFill>
                <a:schemeClr val="dk1"/>
              </a:solidFill>
              <a:latin typeface="Calibri"/>
              <a:ea typeface="Calibri"/>
              <a:cs typeface="Calibri"/>
              <a:sym typeface="Calibri"/>
            </a:endParaRPr>
          </a:p>
        </p:txBody>
      </p:sp>
      <p:sp>
        <p:nvSpPr>
          <p:cNvPr id="234" name="Google Shape;234;p6"/>
          <p:cNvSpPr txBox="1"/>
          <p:nvPr/>
        </p:nvSpPr>
        <p:spPr>
          <a:xfrm>
            <a:off x="214075" y="5784300"/>
            <a:ext cx="2321400" cy="277500"/>
          </a:xfrm>
          <a:prstGeom prst="rect">
            <a:avLst/>
          </a:prstGeom>
          <a:noFill/>
          <a:ln>
            <a:noFill/>
          </a:ln>
        </p:spPr>
        <p:txBody>
          <a:bodyPr spcFirstLastPara="1" wrap="square" lIns="92400" tIns="46200" rIns="92400" bIns="46200" anchor="t" anchorCtr="0">
            <a:sp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【JET Participants in FY2019 】</a:t>
            </a:r>
            <a:endParaRPr sz="1196" b="0" i="0" u="none" strike="noStrike" cap="none">
              <a:solidFill>
                <a:schemeClr val="dk1"/>
              </a:solidFill>
              <a:latin typeface="Calibri"/>
              <a:ea typeface="Calibri"/>
              <a:cs typeface="Calibri"/>
              <a:sym typeface="Calibri"/>
            </a:endParaRPr>
          </a:p>
        </p:txBody>
      </p:sp>
      <p:graphicFrame>
        <p:nvGraphicFramePr>
          <p:cNvPr id="235" name="Google Shape;235;p6"/>
          <p:cNvGraphicFramePr/>
          <p:nvPr/>
        </p:nvGraphicFramePr>
        <p:xfrm>
          <a:off x="290399" y="6048364"/>
          <a:ext cx="2518475" cy="1953650"/>
        </p:xfrm>
        <a:graphic>
          <a:graphicData uri="http://schemas.openxmlformats.org/drawingml/2006/table">
            <a:tbl>
              <a:tblPr>
                <a:noFill/>
                <a:tableStyleId>{97EFC2F8-5029-4777-A145-6D1C678712FB}</a:tableStyleId>
              </a:tblPr>
              <a:tblGrid>
                <a:gridCol w="837450">
                  <a:extLst>
                    <a:ext uri="{9D8B030D-6E8A-4147-A177-3AD203B41FA5}">
                      <a16:colId xmlns:a16="http://schemas.microsoft.com/office/drawing/2014/main" val="20000"/>
                    </a:ext>
                  </a:extLst>
                </a:gridCol>
                <a:gridCol w="460300">
                  <a:extLst>
                    <a:ext uri="{9D8B030D-6E8A-4147-A177-3AD203B41FA5}">
                      <a16:colId xmlns:a16="http://schemas.microsoft.com/office/drawing/2014/main" val="20001"/>
                    </a:ext>
                  </a:extLst>
                </a:gridCol>
                <a:gridCol w="380200">
                  <a:extLst>
                    <a:ext uri="{9D8B030D-6E8A-4147-A177-3AD203B41FA5}">
                      <a16:colId xmlns:a16="http://schemas.microsoft.com/office/drawing/2014/main" val="20002"/>
                    </a:ext>
                  </a:extLst>
                </a:gridCol>
                <a:gridCol w="406350">
                  <a:extLst>
                    <a:ext uri="{9D8B030D-6E8A-4147-A177-3AD203B41FA5}">
                      <a16:colId xmlns:a16="http://schemas.microsoft.com/office/drawing/2014/main" val="20003"/>
                    </a:ext>
                  </a:extLst>
                </a:gridCol>
                <a:gridCol w="434175">
                  <a:extLst>
                    <a:ext uri="{9D8B030D-6E8A-4147-A177-3AD203B41FA5}">
                      <a16:colId xmlns:a16="http://schemas.microsoft.com/office/drawing/2014/main" val="20004"/>
                    </a:ext>
                  </a:extLst>
                </a:gridCol>
              </a:tblGrid>
              <a:tr h="203075">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　</a:t>
                      </a:r>
                      <a:r>
                        <a:rPr lang="en-US" sz="1000" b="1" i="0" u="none" strike="noStrike" cap="none">
                          <a:solidFill>
                            <a:schemeClr val="dk1"/>
                          </a:solidFill>
                          <a:latin typeface="Calibri"/>
                          <a:ea typeface="Calibri"/>
                          <a:cs typeface="Calibri"/>
                          <a:sym typeface="Calibri"/>
                        </a:rPr>
                        <a:t>Country</a:t>
                      </a:r>
                      <a:endParaRPr sz="1000" b="1" i="0" u="none" strike="noStrike" cap="none">
                        <a:solidFill>
                          <a:schemeClr val="dk1"/>
                        </a:solidFill>
                        <a:latin typeface="Calibri"/>
                        <a:ea typeface="Calibri"/>
                        <a:cs typeface="Calibri"/>
                        <a:sym typeface="Calibri"/>
                      </a:endParaRPr>
                    </a:p>
                  </a:txBody>
                  <a:tcPr marL="9675" marR="9675" marT="9625"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FF"/>
                    </a:solidFill>
                  </a:tcPr>
                </a:tc>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ALT</a:t>
                      </a:r>
                      <a:endParaRPr sz="1000" b="1" i="0" u="none" strike="noStrike" cap="none">
                        <a:solidFill>
                          <a:srgbClr val="FFFFFF"/>
                        </a:solidFill>
                        <a:latin typeface="Calibri"/>
                        <a:ea typeface="Calibri"/>
                        <a:cs typeface="Calibri"/>
                        <a:sym typeface="Calibri"/>
                      </a:endParaRPr>
                    </a:p>
                  </a:txBody>
                  <a:tcPr marL="9675" marR="9675" marT="9625"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FF"/>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CIR</a:t>
                      </a:r>
                      <a:endParaRPr sz="1400" u="none" strike="noStrike" cap="none"/>
                    </a:p>
                  </a:txBody>
                  <a:tcPr marL="9675" marR="9675" marT="9625"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FF"/>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SEA</a:t>
                      </a:r>
                      <a:endParaRPr sz="1400" u="none" strike="noStrike" cap="none"/>
                    </a:p>
                  </a:txBody>
                  <a:tcPr marL="9675" marR="9675" marT="9625"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FF"/>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Total</a:t>
                      </a:r>
                      <a:endParaRPr sz="1400" u="none" strike="noStrike" cap="none"/>
                    </a:p>
                  </a:txBody>
                  <a:tcPr marL="9675" marR="9675" marT="9625"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FF"/>
                    </a:solidFill>
                  </a:tcPr>
                </a:tc>
                <a:extLst>
                  <a:ext uri="{0D108BD9-81ED-4DB2-BD59-A6C34878D82A}">
                    <a16:rowId xmlns:a16="http://schemas.microsoft.com/office/drawing/2014/main" val="10000"/>
                  </a:ext>
                </a:extLst>
              </a:tr>
              <a:tr h="203075">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Singapore</a:t>
                      </a:r>
                      <a:endParaRPr sz="1000" b="1" i="0" u="none" strike="noStrike" cap="none">
                        <a:solidFill>
                          <a:srgbClr val="FFFFFF"/>
                        </a:solidFill>
                        <a:latin typeface="Calibri"/>
                        <a:ea typeface="Calibri"/>
                        <a:cs typeface="Calibri"/>
                        <a:sym typeface="Calibri"/>
                      </a:endParaRPr>
                    </a:p>
                  </a:txBody>
                  <a:tcPr marL="36550" marR="9675" marT="9625"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FF"/>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63</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14</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0</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1" i="0" u="none" strike="noStrike" cap="none">
                          <a:solidFill>
                            <a:schemeClr val="dk1"/>
                          </a:solidFill>
                          <a:latin typeface="Calibri"/>
                          <a:ea typeface="Calibri"/>
                          <a:cs typeface="Calibri"/>
                          <a:sym typeface="Calibri"/>
                        </a:rPr>
                        <a:t>77</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extLst>
                  <a:ext uri="{0D108BD9-81ED-4DB2-BD59-A6C34878D82A}">
                    <a16:rowId xmlns:a16="http://schemas.microsoft.com/office/drawing/2014/main" val="10001"/>
                  </a:ext>
                </a:extLst>
              </a:tr>
              <a:tr h="203075">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Indonesia </a:t>
                      </a:r>
                      <a:endParaRPr sz="1000" b="1" i="0" u="none" strike="noStrike" cap="none">
                        <a:solidFill>
                          <a:srgbClr val="FFFFFF"/>
                        </a:solidFill>
                        <a:latin typeface="Calibri"/>
                        <a:ea typeface="Calibri"/>
                        <a:cs typeface="Calibri"/>
                        <a:sym typeface="Calibri"/>
                      </a:endParaRPr>
                    </a:p>
                  </a:txBody>
                  <a:tcPr marL="36550" marR="9675" marT="9625"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FF"/>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0</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5</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1</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1" i="0" u="none" strike="noStrike" cap="none">
                          <a:solidFill>
                            <a:schemeClr val="dk1"/>
                          </a:solidFill>
                          <a:latin typeface="Calibri"/>
                          <a:ea typeface="Calibri"/>
                          <a:cs typeface="Calibri"/>
                          <a:sym typeface="Calibri"/>
                        </a:rPr>
                        <a:t>6</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extLst>
                  <a:ext uri="{0D108BD9-81ED-4DB2-BD59-A6C34878D82A}">
                    <a16:rowId xmlns:a16="http://schemas.microsoft.com/office/drawing/2014/main" val="10002"/>
                  </a:ext>
                </a:extLst>
              </a:tr>
              <a:tr h="203075">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Philippines</a:t>
                      </a:r>
                      <a:endParaRPr sz="1000" b="1" i="0" u="none" strike="noStrike" cap="none">
                        <a:solidFill>
                          <a:srgbClr val="FFFFFF"/>
                        </a:solidFill>
                        <a:latin typeface="Calibri"/>
                        <a:ea typeface="Calibri"/>
                        <a:cs typeface="Calibri"/>
                        <a:sym typeface="Calibri"/>
                      </a:endParaRPr>
                    </a:p>
                  </a:txBody>
                  <a:tcPr marL="36550" marR="9675" marT="9625"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FF"/>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136</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2</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0</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1" i="0" u="none" strike="noStrike" cap="none">
                          <a:solidFill>
                            <a:schemeClr val="dk1"/>
                          </a:solidFill>
                          <a:latin typeface="Calibri"/>
                          <a:ea typeface="Calibri"/>
                          <a:cs typeface="Calibri"/>
                          <a:sym typeface="Calibri"/>
                        </a:rPr>
                        <a:t>138</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extLst>
                  <a:ext uri="{0D108BD9-81ED-4DB2-BD59-A6C34878D82A}">
                    <a16:rowId xmlns:a16="http://schemas.microsoft.com/office/drawing/2014/main" val="10003"/>
                  </a:ext>
                </a:extLst>
              </a:tr>
              <a:tr h="203075">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Malaysia</a:t>
                      </a:r>
                      <a:endParaRPr sz="1000" b="1" i="0" u="none" strike="noStrike" cap="none">
                        <a:solidFill>
                          <a:srgbClr val="FFFFFF"/>
                        </a:solidFill>
                        <a:latin typeface="Calibri"/>
                        <a:ea typeface="Calibri"/>
                        <a:cs typeface="Calibri"/>
                        <a:sym typeface="Calibri"/>
                      </a:endParaRPr>
                    </a:p>
                  </a:txBody>
                  <a:tcPr marL="36550" marR="9675" marT="9625"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FF"/>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0</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2</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0</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1" i="0" u="none" strike="noStrike" cap="none">
                          <a:solidFill>
                            <a:schemeClr val="dk1"/>
                          </a:solidFill>
                          <a:latin typeface="Calibri"/>
                          <a:ea typeface="Calibri"/>
                          <a:cs typeface="Calibri"/>
                          <a:sym typeface="Calibri"/>
                        </a:rPr>
                        <a:t>2</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extLst>
                  <a:ext uri="{0D108BD9-81ED-4DB2-BD59-A6C34878D82A}">
                    <a16:rowId xmlns:a16="http://schemas.microsoft.com/office/drawing/2014/main" val="10004"/>
                  </a:ext>
                </a:extLst>
              </a:tr>
              <a:tr h="203075">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Thailand</a:t>
                      </a:r>
                      <a:endParaRPr sz="1000" b="1" i="0" u="none" strike="noStrike" cap="none">
                        <a:solidFill>
                          <a:srgbClr val="FFFFFF"/>
                        </a:solidFill>
                        <a:latin typeface="Calibri"/>
                        <a:ea typeface="Calibri"/>
                        <a:cs typeface="Calibri"/>
                        <a:sym typeface="Calibri"/>
                      </a:endParaRPr>
                    </a:p>
                  </a:txBody>
                  <a:tcPr marL="36550" marR="9675" marT="9625"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FF"/>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0</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7</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0</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1" i="0" u="none" strike="noStrike" cap="none">
                          <a:solidFill>
                            <a:schemeClr val="dk1"/>
                          </a:solidFill>
                          <a:latin typeface="Calibri"/>
                          <a:ea typeface="Calibri"/>
                          <a:cs typeface="Calibri"/>
                          <a:sym typeface="Calibri"/>
                        </a:rPr>
                        <a:t>7</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extLst>
                  <a:ext uri="{0D108BD9-81ED-4DB2-BD59-A6C34878D82A}">
                    <a16:rowId xmlns:a16="http://schemas.microsoft.com/office/drawing/2014/main" val="10005"/>
                  </a:ext>
                </a:extLst>
              </a:tr>
              <a:tr h="164525">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Vietnam</a:t>
                      </a:r>
                      <a:endParaRPr sz="1000" b="1" i="0" u="none" strike="noStrike" cap="none">
                        <a:solidFill>
                          <a:schemeClr val="dk1"/>
                        </a:solidFill>
                        <a:latin typeface="Calibri"/>
                        <a:ea typeface="Calibri"/>
                        <a:cs typeface="Calibri"/>
                        <a:sym typeface="Calibri"/>
                      </a:endParaRPr>
                    </a:p>
                  </a:txBody>
                  <a:tcPr marL="36550" marR="9675" marT="9625"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FF"/>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0</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7</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0</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1" i="0" u="none" strike="noStrike" cap="none">
                          <a:solidFill>
                            <a:schemeClr val="dk1"/>
                          </a:solidFill>
                          <a:latin typeface="Calibri"/>
                          <a:ea typeface="Calibri"/>
                          <a:cs typeface="Calibri"/>
                          <a:sym typeface="Calibri"/>
                        </a:rPr>
                        <a:t>7</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extLst>
                  <a:ext uri="{0D108BD9-81ED-4DB2-BD59-A6C34878D82A}">
                    <a16:rowId xmlns:a16="http://schemas.microsoft.com/office/drawing/2014/main" val="10006"/>
                  </a:ext>
                </a:extLst>
              </a:tr>
              <a:tr h="164525">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Myanmar</a:t>
                      </a:r>
                      <a:endParaRPr sz="1000" b="1" i="0" u="none" strike="noStrike" cap="none">
                        <a:solidFill>
                          <a:schemeClr val="dk1"/>
                        </a:solidFill>
                        <a:latin typeface="Calibri"/>
                        <a:ea typeface="Calibri"/>
                        <a:cs typeface="Calibri"/>
                        <a:sym typeface="Calibri"/>
                      </a:endParaRPr>
                    </a:p>
                  </a:txBody>
                  <a:tcPr marL="36550" marR="9675" marT="9625"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FF"/>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0</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1</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0</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1" i="0" u="none" strike="noStrike" cap="none">
                          <a:solidFill>
                            <a:schemeClr val="dk1"/>
                          </a:solidFill>
                          <a:latin typeface="Calibri"/>
                          <a:ea typeface="Calibri"/>
                          <a:cs typeface="Calibri"/>
                          <a:sym typeface="Calibri"/>
                        </a:rPr>
                        <a:t>1</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extLst>
                  <a:ext uri="{0D108BD9-81ED-4DB2-BD59-A6C34878D82A}">
                    <a16:rowId xmlns:a16="http://schemas.microsoft.com/office/drawing/2014/main" val="10007"/>
                  </a:ext>
                </a:extLst>
              </a:tr>
              <a:tr h="203075">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India</a:t>
                      </a:r>
                      <a:endParaRPr sz="1000" b="1" i="0" u="none" strike="noStrike" cap="none">
                        <a:solidFill>
                          <a:schemeClr val="dk1"/>
                        </a:solidFill>
                        <a:latin typeface="Calibri"/>
                        <a:ea typeface="Calibri"/>
                        <a:cs typeface="Calibri"/>
                        <a:sym typeface="Calibri"/>
                      </a:endParaRPr>
                    </a:p>
                  </a:txBody>
                  <a:tcPr marL="36550" marR="9675" marT="9625"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FF"/>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0</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3</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0</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1" i="0" u="none" strike="noStrike" cap="none">
                          <a:solidFill>
                            <a:schemeClr val="dk1"/>
                          </a:solidFill>
                          <a:latin typeface="Calibri"/>
                          <a:ea typeface="Calibri"/>
                          <a:cs typeface="Calibri"/>
                          <a:sym typeface="Calibri"/>
                        </a:rPr>
                        <a:t>3</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extLst>
                  <a:ext uri="{0D108BD9-81ED-4DB2-BD59-A6C34878D82A}">
                    <a16:rowId xmlns:a16="http://schemas.microsoft.com/office/drawing/2014/main" val="10008"/>
                  </a:ext>
                </a:extLst>
              </a:tr>
              <a:tr h="203075">
                <a:tc>
                  <a:txBody>
                    <a:bodyPr/>
                    <a:lstStyle/>
                    <a:p>
                      <a:pPr marL="0" marR="0" lvl="0" indent="0" algn="ctr"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Total</a:t>
                      </a:r>
                      <a:endParaRPr sz="1000" b="1" i="0" u="none" strike="noStrike" cap="none">
                        <a:solidFill>
                          <a:srgbClr val="FFFFFF"/>
                        </a:solidFill>
                        <a:latin typeface="Calibri"/>
                        <a:ea typeface="Calibri"/>
                        <a:cs typeface="Calibri"/>
                        <a:sym typeface="Calibri"/>
                      </a:endParaRPr>
                    </a:p>
                  </a:txBody>
                  <a:tcPr marL="9675" marR="9675" marT="9625"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FF"/>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1" i="0" u="none" strike="noStrike" cap="none">
                          <a:solidFill>
                            <a:schemeClr val="dk1"/>
                          </a:solidFill>
                          <a:latin typeface="Calibri"/>
                          <a:ea typeface="Calibri"/>
                          <a:cs typeface="Calibri"/>
                          <a:sym typeface="Calibri"/>
                        </a:rPr>
                        <a:t>199</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1" i="0" u="none" strike="noStrike" cap="none">
                          <a:solidFill>
                            <a:schemeClr val="dk1"/>
                          </a:solidFill>
                          <a:latin typeface="Calibri"/>
                          <a:ea typeface="Calibri"/>
                          <a:cs typeface="Calibri"/>
                          <a:sym typeface="Calibri"/>
                        </a:rPr>
                        <a:t>41</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1" i="0" u="none" strike="noStrike" cap="none">
                          <a:solidFill>
                            <a:schemeClr val="dk1"/>
                          </a:solidFill>
                          <a:latin typeface="Calibri"/>
                          <a:ea typeface="Calibri"/>
                          <a:cs typeface="Calibri"/>
                          <a:sym typeface="Calibri"/>
                        </a:rPr>
                        <a:t>1</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1" i="0" u="none" strike="noStrike" cap="none">
                          <a:solidFill>
                            <a:schemeClr val="dk1"/>
                          </a:solidFill>
                          <a:latin typeface="Calibri"/>
                          <a:ea typeface="Calibri"/>
                          <a:cs typeface="Calibri"/>
                          <a:sym typeface="Calibri"/>
                        </a:rPr>
                        <a:t>241</a:t>
                      </a:r>
                      <a:endParaRPr sz="1400" u="none" strike="noStrike" cap="none"/>
                    </a:p>
                  </a:txBody>
                  <a:tcPr marL="9500" marR="9500" marT="95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CCC"/>
                    </a:solidFill>
                  </a:tcPr>
                </a:tc>
                <a:extLst>
                  <a:ext uri="{0D108BD9-81ED-4DB2-BD59-A6C34878D82A}">
                    <a16:rowId xmlns:a16="http://schemas.microsoft.com/office/drawing/2014/main" val="10009"/>
                  </a:ext>
                </a:extLst>
              </a:tr>
            </a:tbl>
          </a:graphicData>
        </a:graphic>
      </p:graphicFrame>
      <p:pic>
        <p:nvPicPr>
          <p:cNvPr id="236" name="Google Shape;236;p6" descr="1392705490075.jpg"/>
          <p:cNvPicPr preferRelativeResize="0"/>
          <p:nvPr/>
        </p:nvPicPr>
        <p:blipFill rotWithShape="1">
          <a:blip r:embed="rId3">
            <a:alphaModFix/>
          </a:blip>
          <a:srcRect/>
          <a:stretch/>
        </p:blipFill>
        <p:spPr>
          <a:xfrm>
            <a:off x="5188218" y="6136092"/>
            <a:ext cx="2070995" cy="1549990"/>
          </a:xfrm>
          <a:prstGeom prst="rect">
            <a:avLst/>
          </a:prstGeom>
          <a:noFill/>
          <a:ln>
            <a:noFill/>
          </a:ln>
        </p:spPr>
      </p:pic>
      <p:sp>
        <p:nvSpPr>
          <p:cNvPr id="237" name="Google Shape;237;p6"/>
          <p:cNvSpPr txBox="1"/>
          <p:nvPr/>
        </p:nvSpPr>
        <p:spPr>
          <a:xfrm>
            <a:off x="5306904" y="7714878"/>
            <a:ext cx="1952309" cy="343315"/>
          </a:xfrm>
          <a:prstGeom prst="rect">
            <a:avLst/>
          </a:prstGeom>
          <a:noFill/>
          <a:ln>
            <a:noFill/>
          </a:ln>
        </p:spPr>
        <p:txBody>
          <a:bodyPr spcFirstLastPara="1" wrap="square" lIns="97225" tIns="48600" rIns="97225" bIns="48600" anchor="t" anchorCtr="0">
            <a:spAutoFit/>
          </a:bodyPr>
          <a:lstStyle/>
          <a:p>
            <a:pPr marL="0" marR="0" lvl="0" indent="0" algn="ctr" rtl="0">
              <a:lnSpc>
                <a:spcPct val="100000"/>
              </a:lnSpc>
              <a:spcBef>
                <a:spcPts val="0"/>
              </a:spcBef>
              <a:spcAft>
                <a:spcPts val="0"/>
              </a:spcAft>
              <a:buClr>
                <a:schemeClr val="dk1"/>
              </a:buClr>
              <a:buSzPts val="797"/>
              <a:buFont typeface="Arial"/>
              <a:buNone/>
            </a:pPr>
            <a:r>
              <a:rPr lang="en-US" sz="797" b="0" i="0" u="none" strike="noStrike" cap="none">
                <a:solidFill>
                  <a:schemeClr val="dk1"/>
                </a:solidFill>
                <a:latin typeface="Calibri"/>
                <a:ea typeface="Calibri"/>
                <a:cs typeface="Calibri"/>
                <a:sym typeface="Calibri"/>
              </a:rPr>
              <a:t>【A CIR conducting a cooking session to promote cross-cultural understanding】</a:t>
            </a:r>
            <a:endParaRPr sz="797" b="0" i="0" u="none" strike="noStrike" cap="none">
              <a:solidFill>
                <a:schemeClr val="dk1"/>
              </a:solidFill>
              <a:latin typeface="Calibri"/>
              <a:ea typeface="Calibri"/>
              <a:cs typeface="Calibri"/>
              <a:sym typeface="Calibri"/>
            </a:endParaRPr>
          </a:p>
        </p:txBody>
      </p:sp>
      <p:sp>
        <p:nvSpPr>
          <p:cNvPr id="238" name="Google Shape;238;p6" descr="横線"/>
          <p:cNvSpPr txBox="1"/>
          <p:nvPr/>
        </p:nvSpPr>
        <p:spPr>
          <a:xfrm>
            <a:off x="234359" y="8731459"/>
            <a:ext cx="2692731" cy="371794"/>
          </a:xfrm>
          <a:prstGeom prst="rect">
            <a:avLst/>
          </a:prstGeom>
          <a:noFill/>
          <a:ln>
            <a:noFill/>
          </a:ln>
        </p:spPr>
        <p:txBody>
          <a:bodyPr spcFirstLastPara="1" wrap="square" lIns="97225" tIns="48600" rIns="97225" bIns="486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6699"/>
                </a:solidFill>
                <a:latin typeface="Calibri"/>
                <a:ea typeface="Calibri"/>
                <a:cs typeface="Calibri"/>
                <a:sym typeface="Calibri"/>
              </a:rPr>
              <a:t>Research and Publications</a:t>
            </a:r>
            <a:endParaRPr sz="1800" b="1" i="0" u="none" strike="noStrike" cap="none">
              <a:solidFill>
                <a:srgbClr val="FF6699"/>
              </a:solidFill>
              <a:latin typeface="Calibri"/>
              <a:ea typeface="Calibri"/>
              <a:cs typeface="Calibri"/>
              <a:sym typeface="Calibri"/>
            </a:endParaRPr>
          </a:p>
        </p:txBody>
      </p:sp>
      <p:sp>
        <p:nvSpPr>
          <p:cNvPr id="239" name="Google Shape;239;p6"/>
          <p:cNvSpPr txBox="1"/>
          <p:nvPr/>
        </p:nvSpPr>
        <p:spPr>
          <a:xfrm>
            <a:off x="290400" y="9046826"/>
            <a:ext cx="6270000" cy="282300"/>
          </a:xfrm>
          <a:prstGeom prst="rect">
            <a:avLst/>
          </a:prstGeom>
          <a:solidFill>
            <a:srgbClr val="FF6699"/>
          </a:solidFill>
          <a:ln>
            <a:noFill/>
          </a:ln>
        </p:spPr>
        <p:txBody>
          <a:bodyPr spcFirstLastPara="1" wrap="square" lIns="71750" tIns="48600" rIns="97225" bIns="48600" anchor="t" anchorCtr="0">
            <a:spAutoFit/>
          </a:bodyPr>
          <a:lstStyle/>
          <a:p>
            <a:pPr marL="0" marR="0" lvl="0" indent="0" algn="ctr" rtl="0">
              <a:lnSpc>
                <a:spcPct val="100000"/>
              </a:lnSpc>
              <a:spcBef>
                <a:spcPts val="0"/>
              </a:spcBef>
              <a:spcAft>
                <a:spcPts val="0"/>
              </a:spcAft>
              <a:buClr>
                <a:schemeClr val="lt1"/>
              </a:buClr>
              <a:buSzPts val="1196"/>
              <a:buFont typeface="Arial"/>
              <a:buNone/>
            </a:pPr>
            <a:r>
              <a:rPr lang="en-US" sz="1196" b="1" i="0" u="none" strike="noStrike" cap="none">
                <a:solidFill>
                  <a:schemeClr val="lt1"/>
                </a:solidFill>
                <a:latin typeface="Calibri"/>
                <a:ea typeface="Calibri"/>
                <a:cs typeface="Calibri"/>
                <a:sym typeface="Calibri"/>
              </a:rPr>
              <a:t>Research on Local Autonomy	 Systems and Policies in ASEAN countries, India as well as Sri Lanka</a:t>
            </a:r>
            <a:endParaRPr sz="1400" b="0" i="0" u="none" strike="noStrike" cap="none">
              <a:solidFill>
                <a:srgbClr val="000000"/>
              </a:solidFill>
              <a:latin typeface="Calibri"/>
              <a:ea typeface="Calibri"/>
              <a:cs typeface="Calibri"/>
              <a:sym typeface="Calibri"/>
            </a:endParaRPr>
          </a:p>
        </p:txBody>
      </p:sp>
      <p:sp>
        <p:nvSpPr>
          <p:cNvPr id="240" name="Google Shape;240;p6"/>
          <p:cNvSpPr txBox="1"/>
          <p:nvPr/>
        </p:nvSpPr>
        <p:spPr>
          <a:xfrm>
            <a:off x="260594" y="9379136"/>
            <a:ext cx="6903600" cy="1018500"/>
          </a:xfrm>
          <a:prstGeom prst="rect">
            <a:avLst/>
          </a:prstGeom>
          <a:noFill/>
          <a:ln>
            <a:noFill/>
          </a:ln>
        </p:spPr>
        <p:txBody>
          <a:bodyPr spcFirstLastPara="1" wrap="square" lIns="97225" tIns="48600" rIns="97225" bIns="48600" anchor="t" anchorCtr="0">
            <a:spAutoFit/>
          </a:bodyPr>
          <a:lstStyle/>
          <a:p>
            <a:pPr marL="0" marR="0" lvl="0" indent="0" algn="just" rtl="0">
              <a:lnSpc>
                <a:spcPct val="100000"/>
              </a:lnSpc>
              <a:spcBef>
                <a:spcPts val="0"/>
              </a:spcBef>
              <a:spcAft>
                <a:spcPts val="0"/>
              </a:spcAft>
              <a:buClr>
                <a:schemeClr val="dk1"/>
              </a:buClr>
              <a:buSzPts val="1196"/>
              <a:buFont typeface="Arial"/>
              <a:buNone/>
            </a:pPr>
            <a:r>
              <a:rPr lang="en-US" sz="1196" b="0" i="0" u="none" strike="noStrike" cap="none">
                <a:solidFill>
                  <a:schemeClr val="dk1"/>
                </a:solidFill>
                <a:latin typeface="Calibri"/>
                <a:ea typeface="Calibri"/>
                <a:cs typeface="Calibri"/>
                <a:sym typeface="Calibri"/>
              </a:rPr>
              <a:t>J.CLAIR Singapore currently conducts research on the various policies, local administration and finance systems in ASEAN countries and India, and then compiles them into reports or publications. We have issued several publications in Japanese to disseminate the results of our research to Japanese local governments.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96"/>
              <a:buFont typeface="Arial"/>
              <a:buNone/>
            </a:pPr>
            <a:r>
              <a:rPr lang="en-US" sz="1196" b="0" i="0" u="none" strike="noStrike" cap="none">
                <a:solidFill>
                  <a:schemeClr val="dk1"/>
                </a:solidFill>
                <a:latin typeface="Calibri"/>
                <a:ea typeface="Calibri"/>
                <a:cs typeface="Calibri"/>
                <a:sym typeface="Calibri"/>
              </a:rPr>
              <a:t>These publications can be found on CLAIR’s website: </a:t>
            </a:r>
            <a:r>
              <a:rPr lang="en-US" sz="1196"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http://www.clair.or.jp/j/forum/pub/index.html</a:t>
            </a:r>
            <a:endParaRPr sz="1196"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96"/>
              <a:buFont typeface="Arial"/>
              <a:buNone/>
            </a:pPr>
            <a:r>
              <a:rPr lang="en-US" sz="1196" b="0" i="0" u="none" strike="noStrike" cap="none">
                <a:solidFill>
                  <a:schemeClr val="dk1"/>
                </a:solidFill>
                <a:latin typeface="Calibri"/>
                <a:ea typeface="Calibri"/>
                <a:cs typeface="Calibri"/>
                <a:sym typeface="Calibri"/>
              </a:rPr>
              <a:t> (only available in Japanese)</a:t>
            </a:r>
            <a:endParaRPr sz="1400" b="0" i="0" u="none" strike="noStrike" cap="none">
              <a:solidFill>
                <a:schemeClr val="dk1"/>
              </a:solidFill>
              <a:latin typeface="Calibri"/>
              <a:ea typeface="Calibri"/>
              <a:cs typeface="Calibri"/>
              <a:sym typeface="Calibri"/>
            </a:endParaRPr>
          </a:p>
        </p:txBody>
      </p:sp>
      <p:sp>
        <p:nvSpPr>
          <p:cNvPr id="241" name="Google Shape;241;p6"/>
          <p:cNvSpPr/>
          <p:nvPr/>
        </p:nvSpPr>
        <p:spPr>
          <a:xfrm>
            <a:off x="197971" y="599121"/>
            <a:ext cx="7174814" cy="1590009"/>
          </a:xfrm>
          <a:prstGeom prst="rect">
            <a:avLst/>
          </a:prstGeom>
          <a:noFill/>
          <a:ln w="50800" cap="flat" cmpd="dbl">
            <a:solidFill>
              <a:srgbClr val="FFC000"/>
            </a:solidFill>
            <a:prstDash val="solid"/>
            <a:bevel/>
            <a:headEnd type="none" w="sm" len="sm"/>
            <a:tailEnd type="none" w="sm" len="sm"/>
          </a:ln>
        </p:spPr>
        <p:txBody>
          <a:bodyPr spcFirstLastPara="1" wrap="square" lIns="97225" tIns="48600" rIns="97225" bIns="48600" anchor="t" anchorCtr="0">
            <a:no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rgbClr val="CC3300"/>
                </a:solidFill>
                <a:latin typeface="Calibri"/>
                <a:ea typeface="Calibri"/>
                <a:cs typeface="Calibri"/>
                <a:sym typeface="Calibri"/>
              </a:rPr>
              <a:t>　</a:t>
            </a:r>
            <a:endParaRPr sz="1196" b="1" i="0" u="none" strike="noStrike" cap="none">
              <a:solidFill>
                <a:srgbClr val="CC3300"/>
              </a:solidFill>
              <a:latin typeface="Calibri"/>
              <a:ea typeface="Calibri"/>
              <a:cs typeface="Calibri"/>
              <a:sym typeface="Calibri"/>
            </a:endParaRPr>
          </a:p>
        </p:txBody>
      </p:sp>
      <p:sp>
        <p:nvSpPr>
          <p:cNvPr id="242" name="Google Shape;242;p6" descr="横線"/>
          <p:cNvSpPr txBox="1"/>
          <p:nvPr/>
        </p:nvSpPr>
        <p:spPr>
          <a:xfrm>
            <a:off x="256509" y="610344"/>
            <a:ext cx="4749458" cy="374958"/>
          </a:xfrm>
          <a:prstGeom prst="rect">
            <a:avLst/>
          </a:prstGeom>
          <a:noFill/>
          <a:ln>
            <a:noFill/>
          </a:ln>
        </p:spPr>
        <p:txBody>
          <a:bodyPr spcFirstLastPara="1" wrap="square" lIns="97225" tIns="48600" rIns="97225" bIns="486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C000"/>
                </a:solidFill>
                <a:latin typeface="Calibri"/>
                <a:ea typeface="Calibri"/>
                <a:cs typeface="Calibri"/>
                <a:sym typeface="Calibri"/>
              </a:rPr>
              <a:t>Support for Sister City Affiliation and Exchange</a:t>
            </a:r>
            <a:endParaRPr sz="1800" b="1" i="0" u="none" strike="noStrike" cap="none">
              <a:solidFill>
                <a:srgbClr val="FFC000"/>
              </a:solidFill>
              <a:latin typeface="Calibri"/>
              <a:ea typeface="Calibri"/>
              <a:cs typeface="Calibri"/>
              <a:sym typeface="Calibri"/>
            </a:endParaRPr>
          </a:p>
        </p:txBody>
      </p:sp>
      <p:sp>
        <p:nvSpPr>
          <p:cNvPr id="243" name="Google Shape;243;p6"/>
          <p:cNvSpPr txBox="1"/>
          <p:nvPr/>
        </p:nvSpPr>
        <p:spPr>
          <a:xfrm>
            <a:off x="278658" y="897397"/>
            <a:ext cx="7094127" cy="1294156"/>
          </a:xfrm>
          <a:prstGeom prst="rect">
            <a:avLst/>
          </a:prstGeom>
          <a:noFill/>
          <a:ln>
            <a:noFill/>
          </a:ln>
        </p:spPr>
        <p:txBody>
          <a:bodyPr spcFirstLastPara="1" wrap="square" lIns="97225" tIns="48600" rIns="97225" bIns="48600" anchor="t" anchorCtr="0">
            <a:spAutoFit/>
          </a:bodyPr>
          <a:lstStyle/>
          <a:p>
            <a:pPr marL="0" marR="0" lvl="0" indent="0" algn="just" rtl="0">
              <a:lnSpc>
                <a:spcPct val="100000"/>
              </a:lnSpc>
              <a:spcBef>
                <a:spcPts val="0"/>
              </a:spcBef>
              <a:spcAft>
                <a:spcPts val="0"/>
              </a:spcAft>
              <a:buClr>
                <a:schemeClr val="dk1"/>
              </a:buClr>
              <a:buSzPts val="1196"/>
              <a:buFont typeface="Arial"/>
              <a:buNone/>
            </a:pPr>
            <a:r>
              <a:rPr lang="en-US" sz="1196" b="0" i="0" u="none" strike="noStrike" cap="none">
                <a:solidFill>
                  <a:schemeClr val="dk1"/>
                </a:solidFill>
                <a:latin typeface="Calibri"/>
                <a:ea typeface="Calibri"/>
                <a:cs typeface="Calibri"/>
                <a:sym typeface="Calibri"/>
              </a:rPr>
              <a:t>The first sister city agreement between Japan and this region was signed by Yokohama and Mumbai in 1965.     At present, 54 affiliations have been concluded. </a:t>
            </a:r>
            <a:endParaRPr sz="1400" b="0" i="0" u="none" strike="noStrike" cap="none">
              <a:solidFill>
                <a:srgbClr val="000000"/>
              </a:solidFill>
              <a:latin typeface="Calibri"/>
              <a:ea typeface="Calibri"/>
              <a:cs typeface="Calibri"/>
              <a:sym typeface="Calibri"/>
            </a:endParaRPr>
          </a:p>
          <a:p>
            <a:pPr marL="0" marR="0" lvl="0" indent="0" algn="just" rtl="0">
              <a:lnSpc>
                <a:spcPct val="50000"/>
              </a:lnSpc>
              <a:spcBef>
                <a:spcPts val="0"/>
              </a:spcBef>
              <a:spcAft>
                <a:spcPts val="0"/>
              </a:spcAft>
              <a:buClr>
                <a:schemeClr val="dk1"/>
              </a:buClr>
              <a:buSzPts val="1196"/>
              <a:buFont typeface="Arial"/>
              <a:buNone/>
            </a:pPr>
            <a:r>
              <a:rPr lang="en-US" sz="1196" b="0" i="0" u="none" strike="noStrike" cap="none">
                <a:solidFill>
                  <a:schemeClr val="dk1"/>
                </a:solidFill>
                <a:latin typeface="Calibri"/>
                <a:ea typeface="Calibri"/>
                <a:cs typeface="Calibri"/>
                <a:sym typeface="Calibri"/>
              </a:rPr>
              <a:t> </a:t>
            </a:r>
            <a:endParaRPr sz="498"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96"/>
              <a:buFont typeface="Arial"/>
              <a:buNone/>
            </a:pPr>
            <a:r>
              <a:rPr lang="en-US" sz="1196" b="0" i="0" u="none" strike="noStrike" cap="none">
                <a:solidFill>
                  <a:schemeClr val="dk1"/>
                </a:solidFill>
                <a:latin typeface="Calibri"/>
                <a:ea typeface="Calibri"/>
                <a:cs typeface="Calibri"/>
                <a:sym typeface="Calibri"/>
              </a:rPr>
              <a:t>CLAIR facilitates sister city affiliation and exchange in response to requests. We provide support for international exchange corresponding to the needs of the region and also provide consultation on sister city affiliation. Please contact J.CLAIR Singapore if you wish to establish an affiliation with a Japanese local government.</a:t>
            </a:r>
            <a:endParaRPr sz="1400" b="0" i="0" u="none" strike="noStrike" cap="none">
              <a:solidFill>
                <a:srgbClr val="000000"/>
              </a:solidFill>
              <a:latin typeface="Calibri"/>
              <a:ea typeface="Calibri"/>
              <a:cs typeface="Calibri"/>
              <a:sym typeface="Calibri"/>
            </a:endParaRPr>
          </a:p>
        </p:txBody>
      </p:sp>
      <p:pic>
        <p:nvPicPr>
          <p:cNvPr id="244" name="Google Shape;244;p6" descr="F:\Photos\2014 November\IMG_8026.JPG"/>
          <p:cNvPicPr preferRelativeResize="0"/>
          <p:nvPr/>
        </p:nvPicPr>
        <p:blipFill rotWithShape="1">
          <a:blip r:embed="rId5">
            <a:alphaModFix/>
          </a:blip>
          <a:srcRect/>
          <a:stretch/>
        </p:blipFill>
        <p:spPr>
          <a:xfrm>
            <a:off x="2934971" y="6136093"/>
            <a:ext cx="2070996" cy="1549991"/>
          </a:xfrm>
          <a:prstGeom prst="rect">
            <a:avLst/>
          </a:prstGeom>
          <a:noFill/>
          <a:ln>
            <a:noFill/>
          </a:ln>
        </p:spPr>
      </p:pic>
      <p:sp>
        <p:nvSpPr>
          <p:cNvPr id="245" name="Google Shape;245;p6"/>
          <p:cNvSpPr txBox="1"/>
          <p:nvPr/>
        </p:nvSpPr>
        <p:spPr>
          <a:xfrm>
            <a:off x="3026183" y="7714878"/>
            <a:ext cx="1953890" cy="343316"/>
          </a:xfrm>
          <a:prstGeom prst="rect">
            <a:avLst/>
          </a:prstGeom>
          <a:noFill/>
          <a:ln>
            <a:noFill/>
          </a:ln>
        </p:spPr>
        <p:txBody>
          <a:bodyPr spcFirstLastPara="1" wrap="square" lIns="97225" tIns="48600" rIns="97225" bIns="48600" anchor="t" anchorCtr="0">
            <a:spAutoFit/>
          </a:bodyPr>
          <a:lstStyle/>
          <a:p>
            <a:pPr marL="0" marR="0" lvl="0" indent="0" algn="ctr" rtl="0">
              <a:lnSpc>
                <a:spcPct val="100000"/>
              </a:lnSpc>
              <a:spcBef>
                <a:spcPts val="0"/>
              </a:spcBef>
              <a:spcAft>
                <a:spcPts val="0"/>
              </a:spcAft>
              <a:buClr>
                <a:schemeClr val="dk1"/>
              </a:buClr>
              <a:buSzPts val="797"/>
              <a:buFont typeface="Arial"/>
              <a:buNone/>
            </a:pPr>
            <a:r>
              <a:rPr lang="en-US" sz="797" b="0" i="0" u="none" strike="noStrike" cap="none">
                <a:solidFill>
                  <a:schemeClr val="dk1"/>
                </a:solidFill>
                <a:latin typeface="Calibri"/>
                <a:ea typeface="Calibri"/>
                <a:cs typeface="Calibri"/>
                <a:sym typeface="Calibri"/>
              </a:rPr>
              <a:t>【An ALT teaching students in a local Japanese school】</a:t>
            </a:r>
            <a:endParaRPr sz="797" b="0" i="0" u="none" strike="noStrike" cap="none">
              <a:solidFill>
                <a:schemeClr val="dk1"/>
              </a:solidFill>
              <a:latin typeface="Calibri"/>
              <a:ea typeface="Calibri"/>
              <a:cs typeface="Calibri"/>
              <a:sym typeface="Calibri"/>
            </a:endParaRPr>
          </a:p>
        </p:txBody>
      </p:sp>
      <p:sp>
        <p:nvSpPr>
          <p:cNvPr id="246" name="Google Shape;246;p6"/>
          <p:cNvSpPr txBox="1"/>
          <p:nvPr/>
        </p:nvSpPr>
        <p:spPr>
          <a:xfrm>
            <a:off x="36597" y="126568"/>
            <a:ext cx="7497562" cy="375148"/>
          </a:xfrm>
          <a:prstGeom prst="rect">
            <a:avLst/>
          </a:prstGeom>
          <a:solidFill>
            <a:srgbClr val="FF9933"/>
          </a:solidFill>
          <a:ln>
            <a:noFill/>
          </a:ln>
        </p:spPr>
        <p:txBody>
          <a:bodyPr spcFirstLastPara="1" wrap="square" lIns="97200" tIns="48600" rIns="97200" bIns="48600" anchor="t" anchorCtr="0">
            <a:spAutoFit/>
          </a:bodyPr>
          <a:lstStyle/>
          <a:p>
            <a:pPr marL="0" marR="0" lvl="0" indent="0" algn="ctr" rtl="0">
              <a:lnSpc>
                <a:spcPct val="100000"/>
              </a:lnSpc>
              <a:spcBef>
                <a:spcPts val="0"/>
              </a:spcBef>
              <a:spcAft>
                <a:spcPts val="0"/>
              </a:spcAft>
              <a:buClr>
                <a:schemeClr val="lt1"/>
              </a:buClr>
              <a:buSzPts val="1595"/>
              <a:buFont typeface="Arial"/>
              <a:buNone/>
            </a:pPr>
            <a:r>
              <a:rPr lang="en-US" sz="1800" b="1" i="0" u="none" strike="noStrike" cap="none">
                <a:solidFill>
                  <a:schemeClr val="lt1"/>
                </a:solidFill>
                <a:latin typeface="Calibri"/>
                <a:ea typeface="Calibri"/>
                <a:cs typeface="Calibri"/>
                <a:sym typeface="Calibri"/>
              </a:rPr>
              <a:t>Promoting Local Level Exchange</a:t>
            </a:r>
            <a:endParaRPr sz="1800" b="1" i="0" u="none" strike="noStrike" cap="none">
              <a:solidFill>
                <a:schemeClr val="lt1"/>
              </a:solidFill>
              <a:latin typeface="Calibri"/>
              <a:ea typeface="Calibri"/>
              <a:cs typeface="Calibri"/>
              <a:sym typeface="Calibri"/>
            </a:endParaRPr>
          </a:p>
        </p:txBody>
      </p:sp>
      <p:sp>
        <p:nvSpPr>
          <p:cNvPr id="247" name="Google Shape;247;p6"/>
          <p:cNvSpPr/>
          <p:nvPr/>
        </p:nvSpPr>
        <p:spPr>
          <a:xfrm>
            <a:off x="108223" y="10324772"/>
            <a:ext cx="281613" cy="283196"/>
          </a:xfrm>
          <a:prstGeom prst="ellipse">
            <a:avLst/>
          </a:prstGeom>
          <a:solidFill>
            <a:srgbClr val="D8D8D8"/>
          </a:solidFill>
          <a:ln>
            <a:noFill/>
          </a:ln>
        </p:spPr>
        <p:txBody>
          <a:bodyPr spcFirstLastPara="1" wrap="square" lIns="92400" tIns="46200" rIns="92400" bIns="46200" anchor="ctr" anchorCtr="0">
            <a:noAutofit/>
          </a:bodyPr>
          <a:lstStyle/>
          <a:p>
            <a:pPr marL="0" marR="0" lvl="0" indent="0" algn="ctr"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5</a:t>
            </a:r>
            <a:endParaRPr sz="1196" b="0" i="0" u="none" strike="noStrike" cap="none">
              <a:solidFill>
                <a:schemeClr val="dk1"/>
              </a:solidFill>
              <a:latin typeface="Calibri"/>
              <a:ea typeface="Calibri"/>
              <a:cs typeface="Calibri"/>
              <a:sym typeface="Calibri"/>
            </a:endParaRPr>
          </a:p>
        </p:txBody>
      </p:sp>
    </p:spTree>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7"/>
          <p:cNvSpPr txBox="1"/>
          <p:nvPr/>
        </p:nvSpPr>
        <p:spPr>
          <a:xfrm>
            <a:off x="36597" y="126568"/>
            <a:ext cx="7497562" cy="375148"/>
          </a:xfrm>
          <a:prstGeom prst="rect">
            <a:avLst/>
          </a:prstGeom>
          <a:solidFill>
            <a:srgbClr val="00B853"/>
          </a:solidFill>
          <a:ln>
            <a:noFill/>
          </a:ln>
        </p:spPr>
        <p:txBody>
          <a:bodyPr spcFirstLastPara="1" wrap="square" lIns="97200" tIns="48600" rIns="97200" bIns="48600" anchor="t" anchorCtr="0">
            <a:spAutoFit/>
          </a:bodyPr>
          <a:lstStyle/>
          <a:p>
            <a:pPr marL="0" marR="0" lvl="0" indent="0" algn="ctr" rtl="0">
              <a:lnSpc>
                <a:spcPct val="100000"/>
              </a:lnSpc>
              <a:spcBef>
                <a:spcPts val="0"/>
              </a:spcBef>
              <a:spcAft>
                <a:spcPts val="0"/>
              </a:spcAft>
              <a:buClr>
                <a:schemeClr val="lt1"/>
              </a:buClr>
              <a:buSzPts val="1595"/>
              <a:buFont typeface="Arial"/>
              <a:buNone/>
            </a:pPr>
            <a:r>
              <a:rPr lang="en-US" sz="1800" b="1" i="0" u="none" strike="noStrike" cap="none">
                <a:solidFill>
                  <a:schemeClr val="lt1"/>
                </a:solidFill>
                <a:latin typeface="Calibri"/>
                <a:ea typeface="Calibri"/>
                <a:cs typeface="Calibri"/>
                <a:sym typeface="Calibri"/>
              </a:rPr>
              <a:t>Supporting Japanese Local Government’s Overseas Activities</a:t>
            </a:r>
            <a:endParaRPr sz="1800" b="1" i="0" u="none" strike="noStrike" cap="none">
              <a:solidFill>
                <a:schemeClr val="lt1"/>
              </a:solidFill>
              <a:latin typeface="Calibri"/>
              <a:ea typeface="Calibri"/>
              <a:cs typeface="Calibri"/>
              <a:sym typeface="Calibri"/>
            </a:endParaRPr>
          </a:p>
        </p:txBody>
      </p:sp>
      <p:sp>
        <p:nvSpPr>
          <p:cNvPr id="254" name="Google Shape;254;p7"/>
          <p:cNvSpPr/>
          <p:nvPr/>
        </p:nvSpPr>
        <p:spPr>
          <a:xfrm>
            <a:off x="191642" y="610691"/>
            <a:ext cx="7182725" cy="6163984"/>
          </a:xfrm>
          <a:prstGeom prst="rect">
            <a:avLst/>
          </a:prstGeom>
          <a:noFill/>
          <a:ln w="50800" cap="flat" cmpd="dbl">
            <a:solidFill>
              <a:srgbClr val="00B853"/>
            </a:solidFill>
            <a:prstDash val="solid"/>
            <a:bevel/>
            <a:headEnd type="none" w="sm" len="sm"/>
            <a:tailEnd type="none" w="sm" len="sm"/>
          </a:ln>
        </p:spPr>
        <p:txBody>
          <a:bodyPr spcFirstLastPara="1" wrap="square" lIns="97225" tIns="48600" rIns="97225" bIns="48600" anchor="t" anchorCtr="0">
            <a:no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rgbClr val="CC3300"/>
                </a:solidFill>
                <a:latin typeface="Calibri"/>
                <a:ea typeface="Calibri"/>
                <a:cs typeface="Calibri"/>
                <a:sym typeface="Calibri"/>
              </a:rPr>
              <a:t>　</a:t>
            </a:r>
            <a:endParaRPr sz="1196" b="1" i="0" u="none" strike="noStrike" cap="none">
              <a:solidFill>
                <a:srgbClr val="CC3300"/>
              </a:solidFill>
              <a:latin typeface="Calibri"/>
              <a:ea typeface="Calibri"/>
              <a:cs typeface="Calibri"/>
              <a:sym typeface="Calibri"/>
            </a:endParaRPr>
          </a:p>
        </p:txBody>
      </p:sp>
      <p:sp>
        <p:nvSpPr>
          <p:cNvPr id="255" name="Google Shape;255;p7" descr="横線"/>
          <p:cNvSpPr txBox="1"/>
          <p:nvPr/>
        </p:nvSpPr>
        <p:spPr>
          <a:xfrm>
            <a:off x="251763" y="590123"/>
            <a:ext cx="6920096" cy="373375"/>
          </a:xfrm>
          <a:prstGeom prst="rect">
            <a:avLst/>
          </a:prstGeom>
          <a:noFill/>
          <a:ln>
            <a:noFill/>
          </a:ln>
        </p:spPr>
        <p:txBody>
          <a:bodyPr spcFirstLastPara="1" wrap="square" lIns="97225" tIns="48600" rIns="97225" bIns="486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B853"/>
                </a:solidFill>
                <a:latin typeface="Calibri"/>
                <a:ea typeface="Calibri"/>
                <a:cs typeface="Calibri"/>
                <a:sym typeface="Calibri"/>
              </a:rPr>
              <a:t>Support For Overseas Activities of Japanese Local Governments </a:t>
            </a:r>
            <a:endParaRPr sz="1800" b="1" i="0" u="none" strike="noStrike" cap="none">
              <a:solidFill>
                <a:srgbClr val="00B853"/>
              </a:solidFill>
              <a:latin typeface="Calibri"/>
              <a:ea typeface="Calibri"/>
              <a:cs typeface="Calibri"/>
              <a:sym typeface="Calibri"/>
            </a:endParaRPr>
          </a:p>
        </p:txBody>
      </p:sp>
      <p:sp>
        <p:nvSpPr>
          <p:cNvPr id="256" name="Google Shape;256;p7"/>
          <p:cNvSpPr txBox="1"/>
          <p:nvPr/>
        </p:nvSpPr>
        <p:spPr>
          <a:xfrm>
            <a:off x="271924" y="886844"/>
            <a:ext cx="6926400" cy="1293300"/>
          </a:xfrm>
          <a:prstGeom prst="rect">
            <a:avLst/>
          </a:prstGeom>
          <a:noFill/>
          <a:ln>
            <a:noFill/>
          </a:ln>
        </p:spPr>
        <p:txBody>
          <a:bodyPr spcFirstLastPara="1" wrap="square" lIns="95875" tIns="47925" rIns="95875" bIns="47925" anchor="t" anchorCtr="0">
            <a:spAutoFit/>
          </a:bodyPr>
          <a:lstStyle/>
          <a:p>
            <a:pPr marL="0" marR="0" lvl="0" indent="0" algn="just" rtl="0">
              <a:lnSpc>
                <a:spcPct val="100000"/>
              </a:lnSpc>
              <a:spcBef>
                <a:spcPts val="0"/>
              </a:spcBef>
              <a:spcAft>
                <a:spcPts val="0"/>
              </a:spcAft>
              <a:buClr>
                <a:schemeClr val="dk1"/>
              </a:buClr>
              <a:buSzPts val="1196"/>
              <a:buFont typeface="Arial"/>
              <a:buNone/>
            </a:pPr>
            <a:r>
              <a:rPr lang="en-US" sz="1196" b="0" i="0" u="none" strike="noStrike" cap="none">
                <a:solidFill>
                  <a:schemeClr val="dk1"/>
                </a:solidFill>
                <a:latin typeface="Calibri"/>
                <a:ea typeface="Calibri"/>
                <a:cs typeface="Calibri"/>
                <a:sym typeface="Calibri"/>
              </a:rPr>
              <a:t>To support Japanese local government officials and related personnel in their overseas events, research activities and field trips etc. in the 10 ASEAN countries, India as well as Sri Lanka, J.CLAIR Singapore links up the appropriate organizations and individuals, arranges appointments with government agencies, accompanies them on these site visits, conducts briefings on administration systems etc. and provides related reference materials. In FY2021, J.CLAIR Singapore provided support for 28 requests.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FF0000"/>
              </a:buClr>
              <a:buSzPts val="897"/>
              <a:buFont typeface="Arial"/>
              <a:buNone/>
            </a:pPr>
            <a:r>
              <a:rPr lang="en-US" sz="897" b="0" i="0" u="none" strike="noStrike" cap="none">
                <a:solidFill>
                  <a:schemeClr val="dk1"/>
                </a:solidFill>
                <a:latin typeface="Calibri"/>
                <a:ea typeface="Calibri"/>
                <a:cs typeface="Calibri"/>
                <a:sym typeface="Calibri"/>
              </a:rPr>
              <a:t>As for the support for activities in FY2020 and FY2021, due to COVID-19 restrictions on business trips and events, most of the support were for public relations activities and online events. </a:t>
            </a:r>
            <a:endParaRPr sz="1400" b="0" i="0" u="none" strike="noStrike" cap="none">
              <a:solidFill>
                <a:schemeClr val="dk1"/>
              </a:solidFill>
              <a:latin typeface="Calibri"/>
              <a:ea typeface="Calibri"/>
              <a:cs typeface="Calibri"/>
              <a:sym typeface="Calibri"/>
            </a:endParaRPr>
          </a:p>
        </p:txBody>
      </p:sp>
      <p:graphicFrame>
        <p:nvGraphicFramePr>
          <p:cNvPr id="257" name="Google Shape;257;p7"/>
          <p:cNvGraphicFramePr/>
          <p:nvPr/>
        </p:nvGraphicFramePr>
        <p:xfrm>
          <a:off x="283901" y="2375485"/>
          <a:ext cx="4874975" cy="4124900"/>
        </p:xfrm>
        <a:graphic>
          <a:graphicData uri="http://schemas.openxmlformats.org/drawingml/2006/table">
            <a:tbl>
              <a:tblPr>
                <a:noFill/>
                <a:tableStyleId>{97EFC2F8-5029-4777-A145-6D1C678712FB}</a:tableStyleId>
              </a:tblPr>
              <a:tblGrid>
                <a:gridCol w="1576825">
                  <a:extLst>
                    <a:ext uri="{9D8B030D-6E8A-4147-A177-3AD203B41FA5}">
                      <a16:colId xmlns:a16="http://schemas.microsoft.com/office/drawing/2014/main" val="20000"/>
                    </a:ext>
                  </a:extLst>
                </a:gridCol>
                <a:gridCol w="3298150">
                  <a:extLst>
                    <a:ext uri="{9D8B030D-6E8A-4147-A177-3AD203B41FA5}">
                      <a16:colId xmlns:a16="http://schemas.microsoft.com/office/drawing/2014/main" val="20001"/>
                    </a:ext>
                  </a:extLst>
                </a:gridCol>
              </a:tblGrid>
              <a:tr h="307650">
                <a:tc>
                  <a:txBody>
                    <a:bodyPr/>
                    <a:lstStyle/>
                    <a:p>
                      <a:pPr marL="0" marR="0" lvl="0" indent="0" algn="ctr" rtl="0">
                        <a:lnSpc>
                          <a:spcPct val="100000"/>
                        </a:lnSpc>
                        <a:spcBef>
                          <a:spcPts val="0"/>
                        </a:spcBef>
                        <a:spcAft>
                          <a:spcPts val="0"/>
                        </a:spcAft>
                        <a:buClr>
                          <a:schemeClr val="dk1"/>
                        </a:buClr>
                        <a:buSzPts val="900"/>
                        <a:buFont typeface="Calibri"/>
                        <a:buNone/>
                      </a:pPr>
                      <a:r>
                        <a:rPr lang="en-US" sz="900" b="1" i="0" u="none" strike="noStrike" cap="none">
                          <a:solidFill>
                            <a:schemeClr val="dk1"/>
                          </a:solidFill>
                          <a:latin typeface="Calibri"/>
                          <a:ea typeface="Calibri"/>
                          <a:cs typeface="Calibri"/>
                          <a:sym typeface="Calibri"/>
                        </a:rPr>
                        <a:t>Japanese Local Government</a:t>
                      </a:r>
                      <a:endParaRPr sz="900" b="1" i="0" u="none" strike="noStrike" cap="none">
                        <a:solidFill>
                          <a:schemeClr val="dk1"/>
                        </a:solidFill>
                        <a:latin typeface="Calibri"/>
                        <a:ea typeface="Calibri"/>
                        <a:cs typeface="Calibri"/>
                        <a:sym typeface="Calibri"/>
                      </a:endParaRPr>
                    </a:p>
                  </a:txBody>
                  <a:tcPr marL="9675" marR="96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9FF66"/>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1" i="0" u="none" strike="noStrike" cap="none">
                          <a:solidFill>
                            <a:schemeClr val="dk1"/>
                          </a:solidFill>
                          <a:latin typeface="Calibri"/>
                          <a:ea typeface="Calibri"/>
                          <a:cs typeface="Calibri"/>
                          <a:sym typeface="Calibri"/>
                        </a:rPr>
                        <a:t>Content of Support</a:t>
                      </a:r>
                      <a:endParaRPr sz="900" b="1" i="0" u="none" strike="noStrike" cap="none">
                        <a:solidFill>
                          <a:schemeClr val="dk1"/>
                        </a:solidFill>
                        <a:latin typeface="Calibri"/>
                        <a:ea typeface="Calibri"/>
                        <a:cs typeface="Calibri"/>
                        <a:sym typeface="Calibri"/>
                      </a:endParaRPr>
                    </a:p>
                  </a:txBody>
                  <a:tcPr marL="9675" marR="96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9FF66"/>
                    </a:solidFill>
                  </a:tcPr>
                </a:tc>
                <a:extLst>
                  <a:ext uri="{0D108BD9-81ED-4DB2-BD59-A6C34878D82A}">
                    <a16:rowId xmlns:a16="http://schemas.microsoft.com/office/drawing/2014/main" val="10000"/>
                  </a:ext>
                </a:extLst>
              </a:tr>
              <a:tr h="321950">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Higashine City</a:t>
                      </a:r>
                      <a:endParaRPr sz="1400" u="none" strike="noStrike" cap="none">
                        <a:solidFill>
                          <a:schemeClr val="dk1"/>
                        </a:solidFill>
                      </a:endParaRPr>
                    </a:p>
                  </a:txBody>
                  <a:tcPr marL="36575" marR="96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9FF66"/>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Operational support for the Mayor hosting promotional event on local specialities from Higashine City (in Singapore)</a:t>
                      </a:r>
                      <a:endParaRPr sz="1400" u="none" strike="noStrike" cap="none">
                        <a:solidFill>
                          <a:schemeClr val="dk1"/>
                        </a:solidFill>
                      </a:endParaRPr>
                    </a:p>
                  </a:txBody>
                  <a:tcPr marL="71750" marR="358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extLst>
                  <a:ext uri="{0D108BD9-81ED-4DB2-BD59-A6C34878D82A}">
                    <a16:rowId xmlns:a16="http://schemas.microsoft.com/office/drawing/2014/main" val="10001"/>
                  </a:ext>
                </a:extLst>
              </a:tr>
              <a:tr h="354350">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Tokyo Metropolitan Government</a:t>
                      </a:r>
                      <a:endParaRPr sz="1400" u="none" strike="noStrike" cap="none">
                        <a:solidFill>
                          <a:schemeClr val="dk1"/>
                        </a:solidFill>
                      </a:endParaRPr>
                    </a:p>
                  </a:txBody>
                  <a:tcPr marL="36575" marR="96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9FF66"/>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Operational support for Asian Crisis Management Conference (in the Philippines)</a:t>
                      </a:r>
                      <a:endParaRPr sz="1400" u="none" strike="noStrike" cap="none">
                        <a:solidFill>
                          <a:schemeClr val="dk1"/>
                        </a:solidFill>
                      </a:endParaRPr>
                    </a:p>
                  </a:txBody>
                  <a:tcPr marL="71750" marR="358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extLst>
                  <a:ext uri="{0D108BD9-81ED-4DB2-BD59-A6C34878D82A}">
                    <a16:rowId xmlns:a16="http://schemas.microsoft.com/office/drawing/2014/main" val="10002"/>
                  </a:ext>
                </a:extLst>
              </a:tr>
              <a:tr h="304850">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Niigata Prefecture</a:t>
                      </a:r>
                      <a:endParaRPr sz="1400" u="none" strike="noStrike" cap="none">
                        <a:solidFill>
                          <a:schemeClr val="dk1"/>
                        </a:solidFill>
                      </a:endParaRPr>
                    </a:p>
                  </a:txBody>
                  <a:tcPr marL="36575" marR="96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9FF66"/>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Operational support for promotional event on local specialities from Niigata Prefecture and Tsubamesanjo Region (in Singapore)</a:t>
                      </a:r>
                      <a:endParaRPr sz="1400" u="none" strike="noStrike" cap="none">
                        <a:solidFill>
                          <a:schemeClr val="dk1"/>
                        </a:solidFill>
                      </a:endParaRPr>
                    </a:p>
                  </a:txBody>
                  <a:tcPr marL="71750" marR="358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extLst>
                  <a:ext uri="{0D108BD9-81ED-4DB2-BD59-A6C34878D82A}">
                    <a16:rowId xmlns:a16="http://schemas.microsoft.com/office/drawing/2014/main" val="10003"/>
                  </a:ext>
                </a:extLst>
              </a:tr>
              <a:tr h="341000">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Aichi Prefecture</a:t>
                      </a:r>
                      <a:endParaRPr sz="1400" u="none" strike="noStrike" cap="none">
                        <a:solidFill>
                          <a:schemeClr val="dk1"/>
                        </a:solidFill>
                      </a:endParaRPr>
                    </a:p>
                  </a:txBody>
                  <a:tcPr marL="36575" marR="96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9FF66"/>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Accompanied the Governor for his meetings with government officials (in Singapore, Indonesia and Vietnam)</a:t>
                      </a:r>
                      <a:endParaRPr sz="1400" u="none" strike="noStrike" cap="none">
                        <a:solidFill>
                          <a:schemeClr val="dk1"/>
                        </a:solidFill>
                      </a:endParaRPr>
                    </a:p>
                  </a:txBody>
                  <a:tcPr marL="71750" marR="358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extLst>
                  <a:ext uri="{0D108BD9-81ED-4DB2-BD59-A6C34878D82A}">
                    <a16:rowId xmlns:a16="http://schemas.microsoft.com/office/drawing/2014/main" val="10004"/>
                  </a:ext>
                </a:extLst>
              </a:tr>
              <a:tr h="491800">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Kobe City</a:t>
                      </a:r>
                      <a:endParaRPr sz="1400" u="none" strike="noStrike" cap="none">
                        <a:solidFill>
                          <a:schemeClr val="dk1"/>
                        </a:solidFill>
                      </a:endParaRPr>
                    </a:p>
                  </a:txBody>
                  <a:tcPr marL="36575" marR="96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9FF66"/>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Accompanied the Governor, city council members and the business mission from Kobe City for their meetings with government officials and representatives from Japanese companies (in India)</a:t>
                      </a:r>
                      <a:endParaRPr sz="1400" u="none" strike="noStrike" cap="none">
                        <a:solidFill>
                          <a:schemeClr val="dk1"/>
                        </a:solidFill>
                      </a:endParaRPr>
                    </a:p>
                  </a:txBody>
                  <a:tcPr marL="71750" marR="358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extLst>
                  <a:ext uri="{0D108BD9-81ED-4DB2-BD59-A6C34878D82A}">
                    <a16:rowId xmlns:a16="http://schemas.microsoft.com/office/drawing/2014/main" val="10005"/>
                  </a:ext>
                </a:extLst>
              </a:tr>
              <a:tr h="317350">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Yamaguchi Prefecture</a:t>
                      </a:r>
                      <a:endParaRPr sz="1400" u="none" strike="noStrike" cap="none">
                        <a:solidFill>
                          <a:schemeClr val="dk1"/>
                        </a:solidFill>
                      </a:endParaRPr>
                    </a:p>
                  </a:txBody>
                  <a:tcPr marL="36575" marR="96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9FF66"/>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Operational support for the Governor hosting promotional event (in Singapore)</a:t>
                      </a:r>
                      <a:endParaRPr sz="1400" u="none" strike="noStrike" cap="none">
                        <a:solidFill>
                          <a:schemeClr val="dk1"/>
                        </a:solidFill>
                      </a:endParaRPr>
                    </a:p>
                  </a:txBody>
                  <a:tcPr marL="71750" marR="358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extLst>
                  <a:ext uri="{0D108BD9-81ED-4DB2-BD59-A6C34878D82A}">
                    <a16:rowId xmlns:a16="http://schemas.microsoft.com/office/drawing/2014/main" val="10006"/>
                  </a:ext>
                </a:extLst>
              </a:tr>
              <a:tr h="331475">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Kitakyushu City</a:t>
                      </a:r>
                      <a:endParaRPr sz="1400" u="none" strike="noStrike" cap="none">
                        <a:solidFill>
                          <a:schemeClr val="dk1"/>
                        </a:solidFill>
                      </a:endParaRPr>
                    </a:p>
                  </a:txBody>
                  <a:tcPr marL="36575" marR="96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9FF66"/>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Accompanied the Mayor’s attendance for the 5th anniversary event of the sister city agreement with Haiphong City (in Vietnam)</a:t>
                      </a:r>
                      <a:endParaRPr sz="1400" u="none" strike="noStrike" cap="none">
                        <a:solidFill>
                          <a:schemeClr val="dk1"/>
                        </a:solidFill>
                      </a:endParaRPr>
                    </a:p>
                  </a:txBody>
                  <a:tcPr marL="71750" marR="358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extLst>
                  <a:ext uri="{0D108BD9-81ED-4DB2-BD59-A6C34878D82A}">
                    <a16:rowId xmlns:a16="http://schemas.microsoft.com/office/drawing/2014/main" val="10007"/>
                  </a:ext>
                </a:extLst>
              </a:tr>
              <a:tr h="360050">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Miyazaki City</a:t>
                      </a:r>
                      <a:endParaRPr sz="1400" u="none" strike="noStrike" cap="none">
                        <a:solidFill>
                          <a:schemeClr val="dk1"/>
                        </a:solidFill>
                      </a:endParaRPr>
                    </a:p>
                  </a:txBody>
                  <a:tcPr marL="36575" marR="96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9FF66"/>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Operational support for the Mayor hosting promotional event on local specialties from Miyazaki City</a:t>
                      </a:r>
                      <a:endParaRPr sz="1400" u="none" strike="noStrike" cap="none">
                        <a:solidFill>
                          <a:schemeClr val="dk1"/>
                        </a:solidFill>
                      </a:endParaRPr>
                    </a:p>
                  </a:txBody>
                  <a:tcPr marL="71750" marR="358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extLst>
                  <a:ext uri="{0D108BD9-81ED-4DB2-BD59-A6C34878D82A}">
                    <a16:rowId xmlns:a16="http://schemas.microsoft.com/office/drawing/2014/main" val="10008"/>
                  </a:ext>
                </a:extLst>
              </a:tr>
              <a:tr h="331475">
                <a:tc>
                  <a:txBody>
                    <a:bodyPr/>
                    <a:lstStyle/>
                    <a:p>
                      <a:pPr marL="0" marR="0" lvl="0" indent="0" algn="ctr" rtl="0">
                        <a:lnSpc>
                          <a:spcPct val="100000"/>
                        </a:lnSpc>
                        <a:spcBef>
                          <a:spcPts val="0"/>
                        </a:spcBef>
                        <a:spcAft>
                          <a:spcPts val="0"/>
                        </a:spcAft>
                        <a:buClr>
                          <a:srgbClr val="000000"/>
                        </a:buClr>
                        <a:buSzPts val="900"/>
                        <a:buFont typeface="Arial"/>
                        <a:buNone/>
                      </a:pPr>
                      <a:r>
                        <a:rPr lang="en-US" sz="900" b="1" u="none" strike="noStrike" cap="none">
                          <a:solidFill>
                            <a:schemeClr val="dk1"/>
                          </a:solidFill>
                          <a:latin typeface="Calibri"/>
                          <a:ea typeface="Calibri"/>
                          <a:cs typeface="Calibri"/>
                          <a:sym typeface="Calibri"/>
                        </a:rPr>
                        <a:t>Toyohashi City</a:t>
                      </a:r>
                      <a:endParaRPr sz="900" b="1" i="0" u="none" strike="noStrike" cap="none">
                        <a:solidFill>
                          <a:schemeClr val="dk1"/>
                        </a:solidFill>
                        <a:latin typeface="Calibri"/>
                        <a:ea typeface="Calibri"/>
                        <a:cs typeface="Calibri"/>
                        <a:sym typeface="Calibri"/>
                      </a:endParaRPr>
                    </a:p>
                  </a:txBody>
                  <a:tcPr marL="36575" marR="96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9FF66"/>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latin typeface="Calibri"/>
                          <a:ea typeface="Calibri"/>
                          <a:cs typeface="Calibri"/>
                          <a:sym typeface="Calibri"/>
                        </a:rPr>
                        <a:t>Promotion of Toyohashi winter vegetables fair at Don Don Donki, Singapore</a:t>
                      </a:r>
                      <a:endParaRPr sz="900" u="none" strike="noStrike" cap="none">
                        <a:solidFill>
                          <a:schemeClr val="dk1"/>
                        </a:solidFill>
                        <a:latin typeface="Calibri"/>
                        <a:ea typeface="Calibri"/>
                        <a:cs typeface="Calibri"/>
                        <a:sym typeface="Calibri"/>
                      </a:endParaRPr>
                    </a:p>
                  </a:txBody>
                  <a:tcPr marL="71750" marR="358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extLst>
                  <a:ext uri="{0D108BD9-81ED-4DB2-BD59-A6C34878D82A}">
                    <a16:rowId xmlns:a16="http://schemas.microsoft.com/office/drawing/2014/main" val="10009"/>
                  </a:ext>
                </a:extLst>
              </a:tr>
              <a:tr h="331475">
                <a:tc>
                  <a:txBody>
                    <a:bodyPr/>
                    <a:lstStyle/>
                    <a:p>
                      <a:pPr marL="0" marR="0" lvl="0" indent="0" algn="ctr" rtl="0">
                        <a:lnSpc>
                          <a:spcPct val="100000"/>
                        </a:lnSpc>
                        <a:spcBef>
                          <a:spcPts val="0"/>
                        </a:spcBef>
                        <a:spcAft>
                          <a:spcPts val="0"/>
                        </a:spcAft>
                        <a:buClr>
                          <a:srgbClr val="000000"/>
                        </a:buClr>
                        <a:buSzPts val="900"/>
                        <a:buFont typeface="Arial"/>
                        <a:buNone/>
                      </a:pPr>
                      <a:r>
                        <a:rPr lang="en-US" sz="900" b="1" u="none" strike="noStrike" cap="none">
                          <a:solidFill>
                            <a:schemeClr val="dk1"/>
                          </a:solidFill>
                          <a:latin typeface="Calibri"/>
                          <a:ea typeface="Calibri"/>
                          <a:cs typeface="Calibri"/>
                          <a:sym typeface="Calibri"/>
                        </a:rPr>
                        <a:t>Saitama Prefecture</a:t>
                      </a:r>
                      <a:endParaRPr sz="900" b="1" u="none" strike="noStrike" cap="none">
                        <a:solidFill>
                          <a:schemeClr val="dk1"/>
                        </a:solidFill>
                        <a:latin typeface="Calibri"/>
                        <a:ea typeface="Calibri"/>
                        <a:cs typeface="Calibri"/>
                        <a:sym typeface="Calibri"/>
                      </a:endParaRPr>
                    </a:p>
                  </a:txBody>
                  <a:tcPr marL="36575" marR="96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9FF66"/>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latin typeface="Calibri"/>
                          <a:ea typeface="Calibri"/>
                          <a:cs typeface="Calibri"/>
                          <a:sym typeface="Calibri"/>
                        </a:rPr>
                        <a:t>PR support for ‘Saitama Japan Premium Shop’, a special Saitama online shop on an e-commerce site (in Singapore)</a:t>
                      </a:r>
                      <a:endParaRPr sz="900" u="none" strike="noStrike" cap="none">
                        <a:solidFill>
                          <a:schemeClr val="dk1"/>
                        </a:solidFill>
                        <a:latin typeface="Calibri"/>
                        <a:ea typeface="Calibri"/>
                        <a:cs typeface="Calibri"/>
                        <a:sym typeface="Calibri"/>
                      </a:endParaRPr>
                    </a:p>
                  </a:txBody>
                  <a:tcPr marL="71750" marR="358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extLst>
                  <a:ext uri="{0D108BD9-81ED-4DB2-BD59-A6C34878D82A}">
                    <a16:rowId xmlns:a16="http://schemas.microsoft.com/office/drawing/2014/main" val="10010"/>
                  </a:ext>
                </a:extLst>
              </a:tr>
              <a:tr h="331475">
                <a:tc>
                  <a:txBody>
                    <a:bodyPr/>
                    <a:lstStyle/>
                    <a:p>
                      <a:pPr marL="0" marR="0" lvl="0" indent="0" algn="ctr" rtl="0">
                        <a:lnSpc>
                          <a:spcPct val="100000"/>
                        </a:lnSpc>
                        <a:spcBef>
                          <a:spcPts val="0"/>
                        </a:spcBef>
                        <a:spcAft>
                          <a:spcPts val="0"/>
                        </a:spcAft>
                        <a:buClr>
                          <a:srgbClr val="000000"/>
                        </a:buClr>
                        <a:buSzPts val="900"/>
                        <a:buFont typeface="Arial"/>
                        <a:buNone/>
                      </a:pPr>
                      <a:r>
                        <a:rPr lang="en-US" sz="900" b="1" u="none" strike="noStrike" cap="none">
                          <a:solidFill>
                            <a:schemeClr val="dk1"/>
                          </a:solidFill>
                          <a:latin typeface="Calibri"/>
                          <a:ea typeface="Calibri"/>
                          <a:cs typeface="Calibri"/>
                          <a:sym typeface="Calibri"/>
                        </a:rPr>
                        <a:t>Oyama City</a:t>
                      </a:r>
                      <a:endParaRPr sz="900" b="1" u="none" strike="noStrike" cap="none">
                        <a:solidFill>
                          <a:schemeClr val="dk1"/>
                        </a:solidFill>
                        <a:latin typeface="Calibri"/>
                        <a:ea typeface="Calibri"/>
                        <a:cs typeface="Calibri"/>
                        <a:sym typeface="Calibri"/>
                      </a:endParaRPr>
                    </a:p>
                  </a:txBody>
                  <a:tcPr marL="36575" marR="96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9FF66"/>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latin typeface="Calibri"/>
                          <a:ea typeface="Calibri"/>
                          <a:cs typeface="Calibri"/>
                          <a:sym typeface="Calibri"/>
                        </a:rPr>
                        <a:t>Cooperation in organising online tours for parents and children (in Singapore)</a:t>
                      </a:r>
                      <a:endParaRPr sz="900" u="none" strike="noStrike" cap="none">
                        <a:solidFill>
                          <a:schemeClr val="dk1"/>
                        </a:solidFill>
                        <a:latin typeface="Calibri"/>
                        <a:ea typeface="Calibri"/>
                        <a:cs typeface="Calibri"/>
                        <a:sym typeface="Calibri"/>
                      </a:endParaRPr>
                    </a:p>
                  </a:txBody>
                  <a:tcPr marL="71750" marR="35875" marT="957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extLst>
                  <a:ext uri="{0D108BD9-81ED-4DB2-BD59-A6C34878D82A}">
                    <a16:rowId xmlns:a16="http://schemas.microsoft.com/office/drawing/2014/main" val="10011"/>
                  </a:ext>
                </a:extLst>
              </a:tr>
            </a:tbl>
          </a:graphicData>
        </a:graphic>
      </p:graphicFrame>
      <p:sp>
        <p:nvSpPr>
          <p:cNvPr id="258" name="Google Shape;258;p7"/>
          <p:cNvSpPr txBox="1"/>
          <p:nvPr/>
        </p:nvSpPr>
        <p:spPr>
          <a:xfrm>
            <a:off x="114766" y="2168470"/>
            <a:ext cx="6051084" cy="277327"/>
          </a:xfrm>
          <a:prstGeom prst="rect">
            <a:avLst/>
          </a:prstGeom>
          <a:noFill/>
          <a:ln>
            <a:noFill/>
          </a:ln>
        </p:spPr>
        <p:txBody>
          <a:bodyPr spcFirstLastPara="1" wrap="square" lIns="92400" tIns="46200" rIns="92400" bIns="46200" anchor="t" anchorCtr="0">
            <a:sp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【Some activities supported by J.CLAIR Singapore since FY2019】</a:t>
            </a:r>
            <a:endParaRPr sz="1096" b="1" i="0" u="none" strike="noStrike" cap="none">
              <a:solidFill>
                <a:schemeClr val="dk1"/>
              </a:solidFill>
              <a:latin typeface="Calibri"/>
              <a:ea typeface="Calibri"/>
              <a:cs typeface="Calibri"/>
              <a:sym typeface="Calibri"/>
            </a:endParaRPr>
          </a:p>
        </p:txBody>
      </p:sp>
      <p:sp>
        <p:nvSpPr>
          <p:cNvPr id="259" name="Google Shape;259;p7"/>
          <p:cNvSpPr/>
          <p:nvPr/>
        </p:nvSpPr>
        <p:spPr>
          <a:xfrm>
            <a:off x="186105" y="6925486"/>
            <a:ext cx="7189053" cy="3393626"/>
          </a:xfrm>
          <a:prstGeom prst="rect">
            <a:avLst/>
          </a:prstGeom>
          <a:noFill/>
          <a:ln w="50800" cap="flat" cmpd="dbl">
            <a:solidFill>
              <a:srgbClr val="00B853"/>
            </a:solidFill>
            <a:prstDash val="solid"/>
            <a:bevel/>
            <a:headEnd type="none" w="sm" len="sm"/>
            <a:tailEnd type="none" w="sm" len="sm"/>
          </a:ln>
        </p:spPr>
        <p:txBody>
          <a:bodyPr spcFirstLastPara="1" wrap="square" lIns="97225" tIns="48600" rIns="97225" bIns="48600" anchor="t" anchorCtr="0">
            <a:no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rgbClr val="CC3300"/>
                </a:solidFill>
                <a:latin typeface="Calibri"/>
                <a:ea typeface="Calibri"/>
                <a:cs typeface="Calibri"/>
                <a:sym typeface="Calibri"/>
              </a:rPr>
              <a:t>　</a:t>
            </a:r>
            <a:endParaRPr sz="1196" b="1" i="0" u="none" strike="noStrike" cap="none">
              <a:solidFill>
                <a:srgbClr val="CC3300"/>
              </a:solidFill>
              <a:latin typeface="Calibri"/>
              <a:ea typeface="Calibri"/>
              <a:cs typeface="Calibri"/>
              <a:sym typeface="Calibri"/>
            </a:endParaRPr>
          </a:p>
        </p:txBody>
      </p:sp>
      <p:sp>
        <p:nvSpPr>
          <p:cNvPr id="260" name="Google Shape;260;p7" descr="横線"/>
          <p:cNvSpPr txBox="1"/>
          <p:nvPr/>
        </p:nvSpPr>
        <p:spPr>
          <a:xfrm>
            <a:off x="212211" y="6913867"/>
            <a:ext cx="2048816" cy="373375"/>
          </a:xfrm>
          <a:prstGeom prst="rect">
            <a:avLst/>
          </a:prstGeom>
          <a:noFill/>
          <a:ln>
            <a:noFill/>
          </a:ln>
        </p:spPr>
        <p:txBody>
          <a:bodyPr spcFirstLastPara="1" wrap="square" lIns="97225" tIns="48600" rIns="97225" bIns="486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B853"/>
                </a:solidFill>
                <a:latin typeface="Calibri"/>
                <a:ea typeface="Calibri"/>
                <a:cs typeface="Calibri"/>
                <a:sym typeface="Calibri"/>
              </a:rPr>
              <a:t>Tourism Promotion</a:t>
            </a:r>
            <a:endParaRPr sz="1800" b="1" i="0" u="none" strike="noStrike" cap="none">
              <a:solidFill>
                <a:srgbClr val="00B853"/>
              </a:solidFill>
              <a:latin typeface="Calibri"/>
              <a:ea typeface="Calibri"/>
              <a:cs typeface="Calibri"/>
              <a:sym typeface="Calibri"/>
            </a:endParaRPr>
          </a:p>
        </p:txBody>
      </p:sp>
      <p:sp>
        <p:nvSpPr>
          <p:cNvPr id="261" name="Google Shape;261;p7"/>
          <p:cNvSpPr txBox="1"/>
          <p:nvPr/>
        </p:nvSpPr>
        <p:spPr>
          <a:xfrm>
            <a:off x="296061" y="7266841"/>
            <a:ext cx="3308167" cy="282200"/>
          </a:xfrm>
          <a:prstGeom prst="rect">
            <a:avLst/>
          </a:prstGeom>
          <a:solidFill>
            <a:srgbClr val="00B853"/>
          </a:solidFill>
          <a:ln>
            <a:noFill/>
          </a:ln>
        </p:spPr>
        <p:txBody>
          <a:bodyPr spcFirstLastPara="1" wrap="square" lIns="71750" tIns="48600" rIns="97225" bIns="48600" anchor="t" anchorCtr="0">
            <a:spAutoFit/>
          </a:bodyPr>
          <a:lstStyle/>
          <a:p>
            <a:pPr marL="0" marR="0" lvl="0" indent="0" algn="ctr" rtl="0">
              <a:lnSpc>
                <a:spcPct val="100000"/>
              </a:lnSpc>
              <a:spcBef>
                <a:spcPts val="0"/>
              </a:spcBef>
              <a:spcAft>
                <a:spcPts val="0"/>
              </a:spcAft>
              <a:buClr>
                <a:schemeClr val="lt1"/>
              </a:buClr>
              <a:buSzPts val="1196"/>
              <a:buFont typeface="Arial"/>
              <a:buNone/>
            </a:pPr>
            <a:r>
              <a:rPr lang="en-US" sz="1196" b="1" i="0" u="none" strike="noStrike" cap="none">
                <a:solidFill>
                  <a:schemeClr val="lt1"/>
                </a:solidFill>
                <a:latin typeface="Calibri"/>
                <a:ea typeface="Calibri"/>
                <a:cs typeface="Calibri"/>
                <a:sym typeface="Calibri"/>
              </a:rPr>
              <a:t>Tourism Promotion at International Travel Fairs</a:t>
            </a:r>
            <a:endParaRPr sz="1400" b="0" i="0" u="none" strike="noStrike" cap="none">
              <a:solidFill>
                <a:srgbClr val="000000"/>
              </a:solidFill>
              <a:latin typeface="Calibri"/>
              <a:ea typeface="Calibri"/>
              <a:cs typeface="Calibri"/>
              <a:sym typeface="Calibri"/>
            </a:endParaRPr>
          </a:p>
        </p:txBody>
      </p:sp>
      <p:sp>
        <p:nvSpPr>
          <p:cNvPr id="262" name="Google Shape;262;p7"/>
          <p:cNvSpPr txBox="1"/>
          <p:nvPr/>
        </p:nvSpPr>
        <p:spPr>
          <a:xfrm>
            <a:off x="258750" y="7810623"/>
            <a:ext cx="3637243" cy="1955351"/>
          </a:xfrm>
          <a:prstGeom prst="rect">
            <a:avLst/>
          </a:prstGeom>
          <a:noFill/>
          <a:ln>
            <a:noFill/>
          </a:ln>
        </p:spPr>
        <p:txBody>
          <a:bodyPr spcFirstLastPara="1" wrap="square" lIns="92400" tIns="46200" rIns="92400" bIns="462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To support Japanese local governments’ attempts to boost local economies through tourism, J.CLAIR Singapore ties up with Japan National Tourism Organization (JNTO) to participate in international travel fairs in Singapore, Malaysia,</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Philippines, and Indonesia. </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J.CLAIR Singapore compiles </a:t>
            </a:r>
            <a:endParaRPr sz="11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reports on the events and </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disseminates the findings to </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Japanese local governments.</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sp>
        <p:nvSpPr>
          <p:cNvPr id="263" name="Google Shape;263;p7"/>
          <p:cNvSpPr/>
          <p:nvPr/>
        </p:nvSpPr>
        <p:spPr>
          <a:xfrm>
            <a:off x="241900" y="7586150"/>
            <a:ext cx="1206000" cy="275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【Objective】</a:t>
            </a:r>
            <a:endParaRPr sz="1400" b="0" i="0" u="none" strike="noStrike" cap="none">
              <a:solidFill>
                <a:srgbClr val="000000"/>
              </a:solidFill>
              <a:latin typeface="Calibri"/>
              <a:ea typeface="Calibri"/>
              <a:cs typeface="Calibri"/>
              <a:sym typeface="Calibri"/>
            </a:endParaRPr>
          </a:p>
        </p:txBody>
      </p:sp>
      <p:sp>
        <p:nvSpPr>
          <p:cNvPr id="264" name="Google Shape;264;p7"/>
          <p:cNvSpPr txBox="1"/>
          <p:nvPr/>
        </p:nvSpPr>
        <p:spPr>
          <a:xfrm>
            <a:off x="3852394" y="6925485"/>
            <a:ext cx="2512372" cy="276867"/>
          </a:xfrm>
          <a:prstGeom prst="rect">
            <a:avLst/>
          </a:prstGeom>
          <a:noFill/>
          <a:ln>
            <a:noFill/>
          </a:ln>
        </p:spPr>
        <p:txBody>
          <a:bodyPr spcFirstLastPara="1" wrap="square" lIns="92400" tIns="46200" rIns="92400" bIns="46200" anchor="t" anchorCtr="0">
            <a:spAutoFit/>
          </a:bodyPr>
          <a:lstStyle/>
          <a:p>
            <a:pPr marL="0" marR="0" lvl="0" indent="0" algn="l" rtl="0">
              <a:lnSpc>
                <a:spcPct val="100000"/>
              </a:lnSpc>
              <a:spcBef>
                <a:spcPts val="0"/>
              </a:spcBef>
              <a:spcAft>
                <a:spcPts val="0"/>
              </a:spcAft>
              <a:buClr>
                <a:srgbClr val="000000"/>
              </a:buClr>
              <a:buSzPts val="1196"/>
              <a:buFont typeface="Arial"/>
              <a:buNone/>
            </a:pPr>
            <a:r>
              <a:rPr lang="en-US" sz="1196" b="1" i="0" u="none" strike="noStrike" cap="none">
                <a:solidFill>
                  <a:schemeClr val="dk1"/>
                </a:solidFill>
                <a:latin typeface="Calibri"/>
                <a:ea typeface="Calibri"/>
                <a:cs typeface="Calibri"/>
                <a:sym typeface="Calibri"/>
              </a:rPr>
              <a:t>【Travel Fairs in FY2019】</a:t>
            </a:r>
            <a:r>
              <a:rPr lang="en-US" sz="1096" b="1" i="0" u="none" strike="noStrike" cap="none">
                <a:solidFill>
                  <a:schemeClr val="dk1"/>
                </a:solidFill>
                <a:latin typeface="Calibri"/>
                <a:ea typeface="Calibri"/>
                <a:cs typeface="Calibri"/>
                <a:sym typeface="Calibri"/>
              </a:rPr>
              <a:t>　</a:t>
            </a:r>
            <a:endParaRPr sz="1096" b="1" i="0" u="none" strike="noStrike" cap="none">
              <a:solidFill>
                <a:schemeClr val="dk1"/>
              </a:solidFill>
              <a:latin typeface="Calibri"/>
              <a:ea typeface="Calibri"/>
              <a:cs typeface="Calibri"/>
              <a:sym typeface="Calibri"/>
            </a:endParaRPr>
          </a:p>
        </p:txBody>
      </p:sp>
      <p:graphicFrame>
        <p:nvGraphicFramePr>
          <p:cNvPr id="265" name="Google Shape;265;p7"/>
          <p:cNvGraphicFramePr/>
          <p:nvPr/>
        </p:nvGraphicFramePr>
        <p:xfrm>
          <a:off x="3926489" y="7165071"/>
          <a:ext cx="3308150" cy="1233655"/>
        </p:xfrm>
        <a:graphic>
          <a:graphicData uri="http://schemas.openxmlformats.org/drawingml/2006/table">
            <a:tbl>
              <a:tblPr>
                <a:noFill/>
                <a:tableStyleId>{BDC7C897-8B89-435B-9D43-68F203862373}</a:tableStyleId>
              </a:tblPr>
              <a:tblGrid>
                <a:gridCol w="1561700">
                  <a:extLst>
                    <a:ext uri="{9D8B030D-6E8A-4147-A177-3AD203B41FA5}">
                      <a16:colId xmlns:a16="http://schemas.microsoft.com/office/drawing/2014/main" val="20000"/>
                    </a:ext>
                  </a:extLst>
                </a:gridCol>
                <a:gridCol w="1059275">
                  <a:extLst>
                    <a:ext uri="{9D8B030D-6E8A-4147-A177-3AD203B41FA5}">
                      <a16:colId xmlns:a16="http://schemas.microsoft.com/office/drawing/2014/main" val="20001"/>
                    </a:ext>
                  </a:extLst>
                </a:gridCol>
                <a:gridCol w="687175">
                  <a:extLst>
                    <a:ext uri="{9D8B030D-6E8A-4147-A177-3AD203B41FA5}">
                      <a16:colId xmlns:a16="http://schemas.microsoft.com/office/drawing/2014/main" val="20002"/>
                    </a:ext>
                  </a:extLst>
                </a:gridCol>
              </a:tblGrid>
              <a:tr h="145725">
                <a:tc>
                  <a:txBody>
                    <a:bodyPr/>
                    <a:lstStyle/>
                    <a:p>
                      <a:pPr marL="0" marR="0" lvl="0" indent="0" algn="ctr" rtl="0">
                        <a:lnSpc>
                          <a:spcPct val="100000"/>
                        </a:lnSpc>
                        <a:spcBef>
                          <a:spcPts val="0"/>
                        </a:spcBef>
                        <a:spcAft>
                          <a:spcPts val="0"/>
                        </a:spcAft>
                        <a:buClr>
                          <a:srgbClr val="000000"/>
                        </a:buClr>
                        <a:buSzPts val="900"/>
                        <a:buFont typeface="Arial"/>
                        <a:buNone/>
                      </a:pPr>
                      <a:r>
                        <a:rPr lang="en-US" sz="900" b="1" u="none" strike="noStrike" cap="none">
                          <a:latin typeface="Calibri"/>
                          <a:ea typeface="Calibri"/>
                          <a:cs typeface="Calibri"/>
                          <a:sym typeface="Calibri"/>
                        </a:rPr>
                        <a:t>Fair </a:t>
                      </a:r>
                      <a:endParaRPr sz="900" b="1" i="0" u="none" strike="noStrike" cap="none">
                        <a:solidFill>
                          <a:srgbClr val="FFFFFF"/>
                        </a:solidFill>
                        <a:latin typeface="Calibri"/>
                        <a:ea typeface="Calibri"/>
                        <a:cs typeface="Calibri"/>
                        <a:sym typeface="Calibri"/>
                      </a:endParaRPr>
                    </a:p>
                  </a:txBody>
                  <a:tcPr marL="9675" marR="9675" marT="90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9FF6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u="none" strike="noStrike" cap="none">
                          <a:latin typeface="Calibri"/>
                          <a:ea typeface="Calibri"/>
                          <a:cs typeface="Calibri"/>
                          <a:sym typeface="Calibri"/>
                        </a:rPr>
                        <a:t>Country(City)</a:t>
                      </a:r>
                      <a:endParaRPr sz="900" b="1" i="0" u="none" strike="noStrike" cap="none">
                        <a:solidFill>
                          <a:srgbClr val="FFFFFF"/>
                        </a:solidFill>
                        <a:latin typeface="Calibri"/>
                        <a:ea typeface="Calibri"/>
                        <a:cs typeface="Calibri"/>
                        <a:sym typeface="Calibri"/>
                      </a:endParaRPr>
                    </a:p>
                  </a:txBody>
                  <a:tcPr marL="9675" marR="0" marT="90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9FF6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Date</a:t>
                      </a:r>
                      <a:endParaRPr sz="900" b="1" i="0" u="none" strike="noStrike" cap="none">
                        <a:solidFill>
                          <a:schemeClr val="dk1"/>
                        </a:solidFill>
                        <a:latin typeface="Calibri"/>
                        <a:ea typeface="Calibri"/>
                        <a:cs typeface="Calibri"/>
                        <a:sym typeface="Calibri"/>
                      </a:endParaRPr>
                    </a:p>
                  </a:txBody>
                  <a:tcPr marL="9675" marR="9675" marT="90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9FF66"/>
                    </a:solidFill>
                  </a:tcPr>
                </a:tc>
                <a:extLst>
                  <a:ext uri="{0D108BD9-81ED-4DB2-BD59-A6C34878D82A}">
                    <a16:rowId xmlns:a16="http://schemas.microsoft.com/office/drawing/2014/main" val="10000"/>
                  </a:ext>
                </a:extLst>
              </a:tr>
              <a:tr h="230225">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chemeClr val="dk1"/>
                          </a:solidFill>
                          <a:latin typeface="Calibri"/>
                          <a:ea typeface="Calibri"/>
                          <a:cs typeface="Calibri"/>
                          <a:sym typeface="Calibri"/>
                        </a:rPr>
                        <a:t>NATAS Holidays</a:t>
                      </a:r>
                      <a:endParaRPr sz="900" b="0" i="0" u="none" strike="noStrike" cap="none">
                        <a:solidFill>
                          <a:schemeClr val="dk1"/>
                        </a:solidFill>
                        <a:latin typeface="Calibri"/>
                        <a:ea typeface="Calibri"/>
                        <a:cs typeface="Calibri"/>
                        <a:sym typeface="Calibri"/>
                      </a:endParaRPr>
                    </a:p>
                  </a:txBody>
                  <a:tcPr marL="9500" marR="9500" marT="9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Calibri"/>
                          <a:ea typeface="Calibri"/>
                          <a:cs typeface="Calibri"/>
                          <a:sym typeface="Calibri"/>
                        </a:rPr>
                        <a:t>Singapore</a:t>
                      </a:r>
                      <a:endParaRPr sz="900" b="0" i="0" u="none" strike="noStrike" cap="none">
                        <a:solidFill>
                          <a:schemeClr val="dk1"/>
                        </a:solidFill>
                        <a:latin typeface="Calibri"/>
                        <a:ea typeface="Calibri"/>
                        <a:cs typeface="Calibri"/>
                        <a:sym typeface="Calibri"/>
                      </a:endParaRPr>
                    </a:p>
                  </a:txBody>
                  <a:tcPr marL="36600" marR="0" marT="90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libri"/>
                          <a:ea typeface="Calibri"/>
                          <a:cs typeface="Calibri"/>
                          <a:sym typeface="Calibri"/>
                        </a:rPr>
                        <a:t>August</a:t>
                      </a:r>
                      <a:endParaRPr sz="900" b="0" i="0" u="none" strike="noStrike" cap="none">
                        <a:solidFill>
                          <a:srgbClr val="000000"/>
                        </a:solidFill>
                        <a:latin typeface="Calibri"/>
                        <a:ea typeface="Calibri"/>
                        <a:cs typeface="Calibri"/>
                        <a:sym typeface="Calibri"/>
                      </a:endParaRPr>
                    </a:p>
                  </a:txBody>
                  <a:tcPr marL="36600" marR="9675" marT="90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extLst>
                  <a:ext uri="{0D108BD9-81ED-4DB2-BD59-A6C34878D82A}">
                    <a16:rowId xmlns:a16="http://schemas.microsoft.com/office/drawing/2014/main" val="10001"/>
                  </a:ext>
                </a:extLst>
              </a:tr>
              <a:tr h="282425">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chemeClr val="dk1"/>
                          </a:solidFill>
                          <a:latin typeface="Calibri"/>
                          <a:ea typeface="Calibri"/>
                          <a:cs typeface="Calibri"/>
                          <a:sym typeface="Calibri"/>
                        </a:rPr>
                        <a:t>Japan Travel Fair 2019</a:t>
                      </a:r>
                      <a:endParaRPr sz="900" b="0" i="0" u="none" strike="noStrike" cap="none">
                        <a:solidFill>
                          <a:schemeClr val="dk1"/>
                        </a:solidFill>
                        <a:latin typeface="Calibri"/>
                        <a:ea typeface="Calibri"/>
                        <a:cs typeface="Calibri"/>
                        <a:sym typeface="Calibri"/>
                      </a:endParaRPr>
                    </a:p>
                  </a:txBody>
                  <a:tcPr marL="9500" marR="9500" marT="9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chemeClr val="dk1"/>
                          </a:solidFill>
                          <a:latin typeface="Calibri"/>
                          <a:ea typeface="Calibri"/>
                          <a:cs typeface="Calibri"/>
                          <a:sym typeface="Calibri"/>
                        </a:rPr>
                        <a:t>Malaysia </a:t>
                      </a:r>
                      <a:endParaRPr sz="1400" u="none" strike="noStrike" cap="none"/>
                    </a:p>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chemeClr val="dk1"/>
                          </a:solidFill>
                          <a:latin typeface="Calibri"/>
                          <a:ea typeface="Calibri"/>
                          <a:cs typeface="Calibri"/>
                          <a:sym typeface="Calibri"/>
                        </a:rPr>
                        <a:t>(Kuala Lumpur)</a:t>
                      </a:r>
                      <a:endParaRPr sz="900" b="0" i="0" u="none" strike="noStrike" cap="none">
                        <a:solidFill>
                          <a:schemeClr val="dk1"/>
                        </a:solidFill>
                        <a:latin typeface="Calibri"/>
                        <a:ea typeface="Calibri"/>
                        <a:cs typeface="Calibri"/>
                        <a:sym typeface="Calibri"/>
                      </a:endParaRPr>
                    </a:p>
                  </a:txBody>
                  <a:tcPr marL="36600" marR="0" marT="90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November</a:t>
                      </a:r>
                      <a:endParaRPr sz="900" b="0" i="0" u="none" strike="noStrike" cap="none">
                        <a:solidFill>
                          <a:schemeClr val="dk1"/>
                        </a:solidFill>
                        <a:latin typeface="Calibri"/>
                        <a:ea typeface="Calibri"/>
                        <a:cs typeface="Calibri"/>
                        <a:sym typeface="Calibri"/>
                      </a:endParaRPr>
                    </a:p>
                  </a:txBody>
                  <a:tcPr marL="36600" marR="9675" marT="90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extLst>
                  <a:ext uri="{0D108BD9-81ED-4DB2-BD59-A6C34878D82A}">
                    <a16:rowId xmlns:a16="http://schemas.microsoft.com/office/drawing/2014/main" val="10002"/>
                  </a:ext>
                </a:extLst>
              </a:tr>
              <a:tr h="230225">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chemeClr val="dk1"/>
                          </a:solidFill>
                          <a:latin typeface="Calibri"/>
                          <a:ea typeface="Calibri"/>
                          <a:cs typeface="Calibri"/>
                          <a:sym typeface="Calibri"/>
                        </a:rPr>
                        <a:t>Japan Travel Fair 2019</a:t>
                      </a:r>
                      <a:endParaRPr sz="900" b="0" i="0" u="none" strike="noStrike" cap="none">
                        <a:solidFill>
                          <a:schemeClr val="dk1"/>
                        </a:solidFill>
                        <a:latin typeface="Calibri"/>
                        <a:ea typeface="Calibri"/>
                        <a:cs typeface="Calibri"/>
                        <a:sym typeface="Calibri"/>
                      </a:endParaRPr>
                    </a:p>
                  </a:txBody>
                  <a:tcPr marL="9500" marR="9500" marT="9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u="none" strike="noStrike" cap="none">
                          <a:solidFill>
                            <a:schemeClr val="dk1"/>
                          </a:solidFill>
                          <a:latin typeface="Calibri"/>
                          <a:ea typeface="Calibri"/>
                          <a:cs typeface="Calibri"/>
                          <a:sym typeface="Calibri"/>
                        </a:rPr>
                        <a:t>Indonesia (Jakarta)</a:t>
                      </a:r>
                      <a:endParaRPr sz="900" b="0" i="0" u="none" strike="noStrike" cap="none">
                        <a:solidFill>
                          <a:schemeClr val="dk1"/>
                        </a:solidFill>
                        <a:latin typeface="Calibri"/>
                        <a:ea typeface="Calibri"/>
                        <a:cs typeface="Calibri"/>
                        <a:sym typeface="Calibri"/>
                      </a:endParaRPr>
                    </a:p>
                  </a:txBody>
                  <a:tcPr marL="36600" marR="0" marT="90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libri"/>
                          <a:ea typeface="Calibri"/>
                          <a:cs typeface="Calibri"/>
                          <a:sym typeface="Calibri"/>
                        </a:rPr>
                        <a:t>August</a:t>
                      </a:r>
                      <a:endParaRPr sz="900" b="0" i="0" u="none" strike="noStrike" cap="none">
                        <a:solidFill>
                          <a:srgbClr val="000000"/>
                        </a:solidFill>
                        <a:latin typeface="Calibri"/>
                        <a:ea typeface="Calibri"/>
                        <a:cs typeface="Calibri"/>
                        <a:sym typeface="Calibri"/>
                      </a:endParaRPr>
                    </a:p>
                  </a:txBody>
                  <a:tcPr marL="36600" marR="9675" marT="90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extLst>
                  <a:ext uri="{0D108BD9-81ED-4DB2-BD59-A6C34878D82A}">
                    <a16:rowId xmlns:a16="http://schemas.microsoft.com/office/drawing/2014/main" val="10003"/>
                  </a:ext>
                </a:extLst>
              </a:tr>
              <a:tr h="178200">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libri"/>
                          <a:ea typeface="Calibri"/>
                          <a:cs typeface="Calibri"/>
                          <a:sym typeface="Calibri"/>
                        </a:rPr>
                        <a:t>Travel Madness Expo</a:t>
                      </a:r>
                      <a:endParaRPr sz="900" b="0" i="0" u="none" strike="noStrike" cap="none">
                        <a:solidFill>
                          <a:srgbClr val="000000"/>
                        </a:solidFill>
                        <a:latin typeface="Calibri"/>
                        <a:ea typeface="Calibri"/>
                        <a:cs typeface="Calibri"/>
                        <a:sym typeface="Calibri"/>
                      </a:endParaRPr>
                    </a:p>
                  </a:txBody>
                  <a:tcPr marL="9500" marR="9500" marT="9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tc rowSpan="2">
                  <a:txBody>
                    <a:bodyPr/>
                    <a:lstStyle/>
                    <a:p>
                      <a:pPr marL="0" marR="0" lvl="0" indent="0" algn="ctr" rtl="0">
                        <a:lnSpc>
                          <a:spcPct val="100000"/>
                        </a:lnSpc>
                        <a:spcBef>
                          <a:spcPts val="0"/>
                        </a:spcBef>
                        <a:spcAft>
                          <a:spcPts val="0"/>
                        </a:spcAft>
                        <a:buClr>
                          <a:schemeClr val="dk1"/>
                        </a:buClr>
                        <a:buSzPts val="900"/>
                        <a:buFont typeface="Calibri"/>
                        <a:buNone/>
                      </a:pPr>
                      <a:r>
                        <a:rPr lang="en-US" sz="900" u="none" strike="noStrike" cap="none">
                          <a:solidFill>
                            <a:schemeClr val="dk1"/>
                          </a:solidFill>
                          <a:latin typeface="Calibri"/>
                          <a:ea typeface="Calibri"/>
                          <a:cs typeface="Calibri"/>
                          <a:sym typeface="Calibri"/>
                        </a:rPr>
                        <a:t>Philippines (Manila)</a:t>
                      </a:r>
                      <a:endParaRPr sz="900" b="0" i="0" u="none" strike="noStrike" cap="none">
                        <a:solidFill>
                          <a:schemeClr val="dk1"/>
                        </a:solidFill>
                        <a:latin typeface="Calibri"/>
                        <a:ea typeface="Calibri"/>
                        <a:cs typeface="Calibri"/>
                        <a:sym typeface="Calibri"/>
                      </a:endParaRPr>
                    </a:p>
                  </a:txBody>
                  <a:tcPr marL="36600" marR="0" marT="90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July</a:t>
                      </a:r>
                      <a:endParaRPr sz="900" b="0" i="0" u="none" strike="noStrike" cap="none">
                        <a:solidFill>
                          <a:srgbClr val="000000"/>
                        </a:solidFill>
                        <a:latin typeface="Calibri"/>
                        <a:ea typeface="Calibri"/>
                        <a:cs typeface="Calibri"/>
                        <a:sym typeface="Calibri"/>
                      </a:endParaRPr>
                    </a:p>
                  </a:txBody>
                  <a:tcPr marL="36600" marR="9675" marT="90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extLst>
                  <a:ext uri="{0D108BD9-81ED-4DB2-BD59-A6C34878D82A}">
                    <a16:rowId xmlns:a16="http://schemas.microsoft.com/office/drawing/2014/main" val="10004"/>
                  </a:ext>
                </a:extLst>
              </a:tr>
              <a:tr h="165425">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libri"/>
                          <a:ea typeface="Calibri"/>
                          <a:cs typeface="Calibri"/>
                          <a:sym typeface="Calibri"/>
                        </a:rPr>
                        <a:t>Travel Tour Expo</a:t>
                      </a:r>
                      <a:endParaRPr sz="900" b="0" i="0" u="none" strike="noStrike" cap="none">
                        <a:solidFill>
                          <a:srgbClr val="000000"/>
                        </a:solidFill>
                        <a:latin typeface="Calibri"/>
                        <a:ea typeface="Calibri"/>
                        <a:cs typeface="Calibri"/>
                        <a:sym typeface="Calibri"/>
                      </a:endParaRPr>
                    </a:p>
                  </a:txBody>
                  <a:tcPr marL="9500" marR="9500" marT="95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900" b="0" i="0" u="none" strike="noStrike" cap="none">
                          <a:solidFill>
                            <a:srgbClr val="000000"/>
                          </a:solidFill>
                          <a:latin typeface="Calibri"/>
                          <a:ea typeface="Calibri"/>
                          <a:cs typeface="Calibri"/>
                          <a:sym typeface="Calibri"/>
                        </a:rPr>
                        <a:t>February</a:t>
                      </a:r>
                      <a:endParaRPr sz="900" b="0" i="0" u="none" strike="noStrike" cap="none">
                        <a:solidFill>
                          <a:srgbClr val="000000"/>
                        </a:solidFill>
                        <a:latin typeface="Calibri"/>
                        <a:ea typeface="Calibri"/>
                        <a:cs typeface="Calibri"/>
                        <a:sym typeface="Calibri"/>
                      </a:endParaRPr>
                    </a:p>
                  </a:txBody>
                  <a:tcPr marL="36600" marR="9675" marT="90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FFCC"/>
                    </a:solidFill>
                  </a:tcPr>
                </a:tc>
                <a:extLst>
                  <a:ext uri="{0D108BD9-81ED-4DB2-BD59-A6C34878D82A}">
                    <a16:rowId xmlns:a16="http://schemas.microsoft.com/office/drawing/2014/main" val="10005"/>
                  </a:ext>
                </a:extLst>
              </a:tr>
            </a:tbl>
          </a:graphicData>
        </a:graphic>
      </p:graphicFrame>
      <p:sp>
        <p:nvSpPr>
          <p:cNvPr id="266" name="Google Shape;266;p7"/>
          <p:cNvSpPr txBox="1"/>
          <p:nvPr/>
        </p:nvSpPr>
        <p:spPr>
          <a:xfrm>
            <a:off x="1921113" y="9955175"/>
            <a:ext cx="2178600" cy="21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97"/>
              <a:buFont typeface="Arial"/>
              <a:buNone/>
            </a:pPr>
            <a:r>
              <a:rPr lang="en-US" sz="797" b="0" i="0" u="none" strike="noStrike" cap="none">
                <a:solidFill>
                  <a:schemeClr val="dk1"/>
                </a:solidFill>
                <a:latin typeface="Calibri"/>
                <a:ea typeface="Calibri"/>
                <a:cs typeface="Calibri"/>
                <a:sym typeface="Calibri"/>
              </a:rPr>
              <a:t>【Launching of the programme in Feb 2022  】</a:t>
            </a:r>
            <a:endParaRPr sz="1400" b="0" i="0" u="none" strike="noStrike" cap="none">
              <a:solidFill>
                <a:srgbClr val="000000"/>
              </a:solidFill>
              <a:latin typeface="Calibri"/>
              <a:ea typeface="Calibri"/>
              <a:cs typeface="Calibri"/>
              <a:sym typeface="Calibri"/>
            </a:endParaRPr>
          </a:p>
        </p:txBody>
      </p:sp>
      <p:sp>
        <p:nvSpPr>
          <p:cNvPr id="267" name="Google Shape;267;p7"/>
          <p:cNvSpPr txBox="1"/>
          <p:nvPr/>
        </p:nvSpPr>
        <p:spPr>
          <a:xfrm>
            <a:off x="5080050" y="5748925"/>
            <a:ext cx="2304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97"/>
              <a:buFont typeface="Arial"/>
              <a:buNone/>
            </a:pPr>
            <a:r>
              <a:rPr lang="en-US" sz="797" b="0" i="0" u="none" strike="noStrike" cap="none">
                <a:solidFill>
                  <a:schemeClr val="dk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Ceremony to conclude an agreement between Kitakyushu City and Haiphong City to support business expansion in Vietnam</a:t>
            </a:r>
            <a:r>
              <a:rPr lang="en-US" sz="797"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p:txBody>
      </p:sp>
      <p:sp>
        <p:nvSpPr>
          <p:cNvPr id="268" name="Google Shape;268;p7"/>
          <p:cNvSpPr txBox="1"/>
          <p:nvPr/>
        </p:nvSpPr>
        <p:spPr>
          <a:xfrm>
            <a:off x="5033975" y="3610000"/>
            <a:ext cx="2304900" cy="33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97"/>
              <a:buFont typeface="Arial"/>
              <a:buNone/>
            </a:pPr>
            <a:r>
              <a:rPr lang="en-US" sz="797" b="0" i="0" u="none" strike="noStrike" cap="none">
                <a:solidFill>
                  <a:schemeClr val="dk1"/>
                </a:solidFill>
                <a:latin typeface="Calibri"/>
                <a:ea typeface="Calibri"/>
                <a:cs typeface="Calibri"/>
                <a:sym typeface="Calibri"/>
              </a:rPr>
              <a:t>【Promotion of the region by the Governor of </a:t>
            </a:r>
            <a:endParaRPr sz="797"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797"/>
              <a:buFont typeface="Arial"/>
              <a:buNone/>
            </a:pPr>
            <a:r>
              <a:rPr lang="en-US" sz="797" b="0" i="0" u="none" strike="noStrike" cap="none">
                <a:solidFill>
                  <a:schemeClr val="dk1"/>
                </a:solidFill>
                <a:latin typeface="Calibri"/>
                <a:ea typeface="Calibri"/>
                <a:cs typeface="Calibri"/>
                <a:sym typeface="Calibri"/>
              </a:rPr>
              <a:t>Yamaguchi Prefecture in Singapore 】</a:t>
            </a:r>
            <a:endParaRPr sz="1400" b="0" i="0" u="none" strike="noStrike" cap="none">
              <a:solidFill>
                <a:srgbClr val="000000"/>
              </a:solidFill>
              <a:latin typeface="Calibri"/>
              <a:ea typeface="Calibri"/>
              <a:cs typeface="Calibri"/>
              <a:sym typeface="Calibri"/>
            </a:endParaRPr>
          </a:p>
        </p:txBody>
      </p:sp>
      <p:sp>
        <p:nvSpPr>
          <p:cNvPr id="269" name="Google Shape;269;p7"/>
          <p:cNvSpPr txBox="1"/>
          <p:nvPr/>
        </p:nvSpPr>
        <p:spPr>
          <a:xfrm>
            <a:off x="3941956" y="8356844"/>
            <a:ext cx="3426824" cy="337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97"/>
              <a:buFont typeface="Arial"/>
              <a:buNone/>
            </a:pPr>
            <a:r>
              <a:rPr lang="en-US" sz="797" b="0" i="0" u="none" strike="noStrike" cap="none">
                <a:solidFill>
                  <a:srgbClr val="FF0000"/>
                </a:solidFill>
                <a:latin typeface="Calibri"/>
                <a:ea typeface="Calibri"/>
                <a:cs typeface="Calibri"/>
                <a:sym typeface="Calibri"/>
              </a:rPr>
              <a:t>*In FY 2020 and 2021, J.CLAIR Singapore did not participate in travel fairs due to the border restrictions of COVID-19.</a:t>
            </a:r>
            <a:endParaRPr sz="797" b="0" i="0" u="none" strike="noStrike" cap="none">
              <a:solidFill>
                <a:srgbClr val="FF0000"/>
              </a:solidFill>
              <a:latin typeface="Calibri"/>
              <a:ea typeface="Calibri"/>
              <a:cs typeface="Calibri"/>
              <a:sym typeface="Calibri"/>
            </a:endParaRPr>
          </a:p>
        </p:txBody>
      </p:sp>
      <p:sp>
        <p:nvSpPr>
          <p:cNvPr id="270" name="Google Shape;270;p7"/>
          <p:cNvSpPr txBox="1"/>
          <p:nvPr/>
        </p:nvSpPr>
        <p:spPr>
          <a:xfrm>
            <a:off x="3936517" y="8687028"/>
            <a:ext cx="3157867" cy="282213"/>
          </a:xfrm>
          <a:prstGeom prst="rect">
            <a:avLst/>
          </a:prstGeom>
          <a:solidFill>
            <a:srgbClr val="00B853"/>
          </a:solidFill>
          <a:ln>
            <a:noFill/>
          </a:ln>
        </p:spPr>
        <p:txBody>
          <a:bodyPr spcFirstLastPara="1" wrap="square" lIns="71750" tIns="48600" rIns="97225" bIns="48600" anchor="t" anchorCtr="0">
            <a:spAutoFit/>
          </a:bodyPr>
          <a:lstStyle/>
          <a:p>
            <a:pPr marL="0" marR="0" lvl="0" indent="0" algn="just" rtl="0">
              <a:lnSpc>
                <a:spcPct val="100000"/>
              </a:lnSpc>
              <a:spcBef>
                <a:spcPts val="0"/>
              </a:spcBef>
              <a:spcAft>
                <a:spcPts val="0"/>
              </a:spcAft>
              <a:buClr>
                <a:schemeClr val="lt1"/>
              </a:buClr>
              <a:buSzPts val="1196"/>
              <a:buFont typeface="Arial"/>
              <a:buNone/>
            </a:pPr>
            <a:r>
              <a:rPr lang="en-US" sz="1196" b="1" i="0" u="none" strike="noStrike" cap="none">
                <a:solidFill>
                  <a:schemeClr val="lt1"/>
                </a:solidFill>
                <a:latin typeface="Calibri"/>
                <a:ea typeface="Calibri"/>
                <a:cs typeface="Calibri"/>
                <a:sym typeface="Calibri"/>
              </a:rPr>
              <a:t>Inbound Promotion Project using Anime</a:t>
            </a:r>
            <a:endParaRPr sz="1400" b="0" i="0" u="none" strike="noStrike" cap="none">
              <a:solidFill>
                <a:srgbClr val="000000"/>
              </a:solidFill>
              <a:latin typeface="Calibri"/>
              <a:ea typeface="Calibri"/>
              <a:cs typeface="Calibri"/>
              <a:sym typeface="Calibri"/>
            </a:endParaRPr>
          </a:p>
        </p:txBody>
      </p:sp>
      <p:sp>
        <p:nvSpPr>
          <p:cNvPr id="271" name="Google Shape;271;p7"/>
          <p:cNvSpPr txBox="1"/>
          <p:nvPr/>
        </p:nvSpPr>
        <p:spPr>
          <a:xfrm>
            <a:off x="3910175" y="8928399"/>
            <a:ext cx="33408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We provide local governments with PR opportunities targeting those interested in Japanese anime and manga in order to tap on new demand for visiting Japan. In FY2021, J.CLAIR Singapore contributed to</a:t>
            </a:r>
            <a:r>
              <a:rPr lang="en-US" sz="1050" b="0" i="0" u="none" strike="noStrike" cap="none">
                <a:solidFill>
                  <a:srgbClr val="FFFF00"/>
                </a:solidFill>
                <a:latin typeface="Calibri"/>
                <a:ea typeface="Calibri"/>
                <a:cs typeface="Calibri"/>
                <a:sym typeface="Calibri"/>
              </a:rPr>
              <a:t> </a:t>
            </a:r>
            <a:r>
              <a:rPr lang="en-US" sz="1050" b="0" i="0" u="none" strike="noStrike" cap="none">
                <a:solidFill>
                  <a:schemeClr val="dk1"/>
                </a:solidFill>
                <a:latin typeface="Calibri"/>
                <a:ea typeface="Calibri"/>
                <a:cs typeface="Calibri"/>
                <a:sym typeface="Calibri"/>
              </a:rPr>
              <a:t>the creation of four videos introducing local governments using popular anime sites, which were broadcasted on the online platform ‘AFA Station TV’ in two batches in August/September 2021 and February 2022.</a:t>
            </a:r>
            <a:endParaRPr sz="1050" b="0" i="0" u="none" strike="noStrike" cap="none">
              <a:solidFill>
                <a:srgbClr val="000000"/>
              </a:solidFill>
              <a:latin typeface="Calibri"/>
              <a:ea typeface="Calibri"/>
              <a:cs typeface="Calibri"/>
              <a:sym typeface="Calibri"/>
            </a:endParaRPr>
          </a:p>
        </p:txBody>
      </p:sp>
      <p:sp>
        <p:nvSpPr>
          <p:cNvPr id="272" name="Google Shape;272;p7"/>
          <p:cNvSpPr/>
          <p:nvPr/>
        </p:nvSpPr>
        <p:spPr>
          <a:xfrm>
            <a:off x="7159203" y="10324772"/>
            <a:ext cx="281613" cy="283196"/>
          </a:xfrm>
          <a:prstGeom prst="ellipse">
            <a:avLst/>
          </a:prstGeom>
          <a:solidFill>
            <a:srgbClr val="D8D8D8"/>
          </a:solidFill>
          <a:ln>
            <a:noFill/>
          </a:ln>
        </p:spPr>
        <p:txBody>
          <a:bodyPr spcFirstLastPara="1" wrap="square" lIns="92400" tIns="46200" rIns="92400" bIns="46200" anchor="ctr" anchorCtr="0">
            <a:noAutofit/>
          </a:bodyPr>
          <a:lstStyle/>
          <a:p>
            <a:pPr marL="0" marR="0" lvl="0" indent="0" algn="ctr" rtl="0">
              <a:lnSpc>
                <a:spcPct val="100000"/>
              </a:lnSpc>
              <a:spcBef>
                <a:spcPts val="0"/>
              </a:spcBef>
              <a:spcAft>
                <a:spcPts val="0"/>
              </a:spcAft>
              <a:buClr>
                <a:srgbClr val="000000"/>
              </a:buClr>
              <a:buSzPts val="1196"/>
              <a:buFont typeface="Arial"/>
              <a:buNone/>
            </a:pPr>
            <a:r>
              <a:rPr lang="en-US" sz="1196" b="0" i="0" u="none" strike="noStrike" cap="none">
                <a:solidFill>
                  <a:schemeClr val="dk1"/>
                </a:solidFill>
                <a:latin typeface="Calibri"/>
                <a:ea typeface="Calibri"/>
                <a:cs typeface="Calibri"/>
                <a:sym typeface="Calibri"/>
              </a:rPr>
              <a:t>6</a:t>
            </a:r>
            <a:endParaRPr sz="1196" b="0" i="0" u="none" strike="noStrike" cap="none">
              <a:solidFill>
                <a:schemeClr val="dk1"/>
              </a:solidFill>
              <a:latin typeface="Calibri"/>
              <a:ea typeface="Calibri"/>
              <a:cs typeface="Calibri"/>
              <a:sym typeface="Calibri"/>
            </a:endParaRPr>
          </a:p>
        </p:txBody>
      </p:sp>
      <p:pic>
        <p:nvPicPr>
          <p:cNvPr id="273" name="Google Shape;273;p7"/>
          <p:cNvPicPr preferRelativeResize="0"/>
          <p:nvPr/>
        </p:nvPicPr>
        <p:blipFill rotWithShape="1">
          <a:blip r:embed="rId3">
            <a:alphaModFix/>
          </a:blip>
          <a:srcRect/>
          <a:stretch/>
        </p:blipFill>
        <p:spPr>
          <a:xfrm>
            <a:off x="5197850" y="2475757"/>
            <a:ext cx="2112901" cy="1188518"/>
          </a:xfrm>
          <a:prstGeom prst="rect">
            <a:avLst/>
          </a:prstGeom>
          <a:noFill/>
          <a:ln>
            <a:noFill/>
          </a:ln>
        </p:spPr>
      </p:pic>
      <p:pic>
        <p:nvPicPr>
          <p:cNvPr id="274" name="Google Shape;274;p7"/>
          <p:cNvPicPr preferRelativeResize="0"/>
          <p:nvPr/>
        </p:nvPicPr>
        <p:blipFill rotWithShape="1">
          <a:blip r:embed="rId4">
            <a:alphaModFix/>
          </a:blip>
          <a:srcRect/>
          <a:stretch/>
        </p:blipFill>
        <p:spPr>
          <a:xfrm>
            <a:off x="5197850" y="4153618"/>
            <a:ext cx="2112901" cy="1584657"/>
          </a:xfrm>
          <a:prstGeom prst="rect">
            <a:avLst/>
          </a:prstGeom>
          <a:noFill/>
          <a:ln>
            <a:noFill/>
          </a:ln>
        </p:spPr>
      </p:pic>
      <p:pic>
        <p:nvPicPr>
          <p:cNvPr id="275" name="Google Shape;275;p7"/>
          <p:cNvPicPr preferRelativeResize="0"/>
          <p:nvPr/>
        </p:nvPicPr>
        <p:blipFill rotWithShape="1">
          <a:blip r:embed="rId5">
            <a:alphaModFix/>
          </a:blip>
          <a:srcRect/>
          <a:stretch/>
        </p:blipFill>
        <p:spPr>
          <a:xfrm>
            <a:off x="2157798" y="8741359"/>
            <a:ext cx="1705225" cy="1213818"/>
          </a:xfrm>
          <a:prstGeom prst="rect">
            <a:avLst/>
          </a:prstGeom>
          <a:noFill/>
          <a:ln>
            <a:noFill/>
          </a:ln>
        </p:spPr>
      </p:pic>
    </p:spTree>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8"/>
          <p:cNvSpPr txBox="1"/>
          <p:nvPr/>
        </p:nvSpPr>
        <p:spPr>
          <a:xfrm>
            <a:off x="734301" y="7918401"/>
            <a:ext cx="6100500" cy="2118900"/>
          </a:xfrm>
          <a:prstGeom prst="rect">
            <a:avLst/>
          </a:prstGeom>
          <a:noFill/>
          <a:ln>
            <a:noFill/>
          </a:ln>
        </p:spPr>
        <p:txBody>
          <a:bodyPr spcFirstLastPara="1" wrap="square" lIns="97225" tIns="48600" rIns="97225" bIns="48600" anchor="t" anchorCtr="0">
            <a:spAutoFit/>
          </a:bodyPr>
          <a:lstStyle/>
          <a:p>
            <a:pPr marL="0" marR="0" lvl="0" indent="0" algn="ctr" rtl="0">
              <a:lnSpc>
                <a:spcPct val="100000"/>
              </a:lnSpc>
              <a:spcBef>
                <a:spcPts val="0"/>
              </a:spcBef>
              <a:spcAft>
                <a:spcPts val="0"/>
              </a:spcAft>
              <a:buClr>
                <a:schemeClr val="dk1"/>
              </a:buClr>
              <a:buSzPts val="1395"/>
              <a:buFont typeface="Arial"/>
              <a:buNone/>
            </a:pPr>
            <a:r>
              <a:rPr lang="en-US" sz="1395" b="1" i="0" u="none" strike="noStrike" cap="none">
                <a:solidFill>
                  <a:schemeClr val="dk1"/>
                </a:solidFill>
                <a:latin typeface="Calibri"/>
                <a:ea typeface="Calibri"/>
                <a:cs typeface="Calibri"/>
                <a:sym typeface="Calibri"/>
              </a:rPr>
              <a:t>The Japan Council of Local Authorities for International Relations, Singapore</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600"/>
              </a:spcBef>
              <a:spcAft>
                <a:spcPts val="0"/>
              </a:spcAft>
              <a:buClr>
                <a:schemeClr val="dk1"/>
              </a:buClr>
              <a:buSzPts val="1350"/>
              <a:buFont typeface="Arial"/>
              <a:buNone/>
            </a:pPr>
            <a:r>
              <a:rPr lang="en-US" sz="1350" b="1" i="0" u="none" strike="noStrike" cap="none">
                <a:solidFill>
                  <a:schemeClr val="dk1"/>
                </a:solidFill>
                <a:latin typeface="Calibri"/>
                <a:ea typeface="Calibri"/>
                <a:cs typeface="Calibri"/>
                <a:sym typeface="Calibri"/>
              </a:rPr>
              <a:t>1 Raffles Place, #30-03 One Raffles Place, Singapore 048616</a:t>
            </a:r>
            <a:endParaRPr sz="1350" b="1" i="0" u="none" strike="noStrike" cap="none">
              <a:solidFill>
                <a:schemeClr val="dk1"/>
              </a:solidFill>
              <a:latin typeface="Calibri"/>
              <a:ea typeface="Calibri"/>
              <a:cs typeface="Calibri"/>
              <a:sym typeface="Calibri"/>
            </a:endParaRPr>
          </a:p>
          <a:p>
            <a:pPr marL="0" marR="0" lvl="0" indent="0" algn="ctr" rtl="0">
              <a:lnSpc>
                <a:spcPct val="100000"/>
              </a:lnSpc>
              <a:spcBef>
                <a:spcPts val="698"/>
              </a:spcBef>
              <a:spcAft>
                <a:spcPts val="0"/>
              </a:spcAft>
              <a:buClr>
                <a:schemeClr val="dk1"/>
              </a:buClr>
              <a:buSzPts val="1395"/>
              <a:buFont typeface="Arial"/>
              <a:buNone/>
            </a:pPr>
            <a:r>
              <a:rPr lang="en-US" sz="1395" b="1" i="0" u="none" strike="noStrike" cap="none">
                <a:solidFill>
                  <a:schemeClr val="dk1"/>
                </a:solidFill>
                <a:latin typeface="Calibri"/>
                <a:ea typeface="Calibri"/>
                <a:cs typeface="Calibri"/>
                <a:sym typeface="Calibri"/>
              </a:rPr>
              <a:t>TEL 65-6224-7927    FAX 65-6224-8376</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698"/>
              </a:spcBef>
              <a:spcAft>
                <a:spcPts val="0"/>
              </a:spcAft>
              <a:buClr>
                <a:schemeClr val="dk1"/>
              </a:buClr>
              <a:buSzPts val="1395"/>
              <a:buFont typeface="Arial"/>
              <a:buNone/>
            </a:pPr>
            <a:r>
              <a:rPr lang="en-US" sz="1395" b="1" i="0" u="none" strike="noStrike" cap="none">
                <a:solidFill>
                  <a:schemeClr val="dk1"/>
                </a:solidFill>
                <a:latin typeface="Calibri"/>
                <a:ea typeface="Calibri"/>
                <a:cs typeface="Calibri"/>
                <a:sym typeface="Calibri"/>
              </a:rPr>
              <a:t>E-mail　info@clair.org.sg</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698"/>
              </a:spcBef>
              <a:spcAft>
                <a:spcPts val="0"/>
              </a:spcAft>
              <a:buClr>
                <a:schemeClr val="dk1"/>
              </a:buClr>
              <a:buSzPts val="1395"/>
              <a:buFont typeface="Arial"/>
              <a:buNone/>
            </a:pPr>
            <a:r>
              <a:rPr lang="en-US" sz="1395" b="1" i="0" u="none" strike="noStrike" cap="none">
                <a:solidFill>
                  <a:schemeClr val="dk1"/>
                </a:solidFill>
                <a:latin typeface="Calibri"/>
                <a:ea typeface="Calibri"/>
                <a:cs typeface="Calibri"/>
                <a:sym typeface="Calibri"/>
              </a:rPr>
              <a:t>URL </a:t>
            </a:r>
            <a:r>
              <a:rPr lang="en-US" sz="1395" b="1"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http://www.clair.org.sg</a:t>
            </a:r>
            <a:endParaRPr sz="1395" b="1" i="0" u="none" strike="noStrike" cap="none">
              <a:solidFill>
                <a:schemeClr val="dk1"/>
              </a:solidFill>
              <a:latin typeface="Calibri"/>
              <a:ea typeface="Calibri"/>
              <a:cs typeface="Calibri"/>
              <a:sym typeface="Calibri"/>
            </a:endParaRPr>
          </a:p>
          <a:p>
            <a:pPr marL="0" marR="0" lvl="0" indent="0" algn="ctr" rtl="0">
              <a:lnSpc>
                <a:spcPct val="100000"/>
              </a:lnSpc>
              <a:spcBef>
                <a:spcPts val="698"/>
              </a:spcBef>
              <a:spcAft>
                <a:spcPts val="0"/>
              </a:spcAft>
              <a:buClr>
                <a:schemeClr val="dk1"/>
              </a:buClr>
              <a:buSzPts val="1395"/>
              <a:buFont typeface="Arial"/>
              <a:buNone/>
            </a:pPr>
            <a:r>
              <a:rPr lang="en-US" sz="1395" b="1" i="0" u="none" strike="noStrike" cap="none">
                <a:solidFill>
                  <a:schemeClr val="dk1"/>
                </a:solidFill>
                <a:latin typeface="Calibri"/>
                <a:ea typeface="Calibri"/>
                <a:cs typeface="Calibri"/>
                <a:sym typeface="Calibri"/>
              </a:rPr>
              <a:t>Facebook  </a:t>
            </a:r>
            <a:r>
              <a:rPr lang="en-US" sz="1395"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https://www.facebook.com/clairsg/</a:t>
            </a:r>
            <a:endParaRPr sz="1395" b="1" i="0" u="none" strike="noStrike" cap="none">
              <a:solidFill>
                <a:schemeClr val="dk1"/>
              </a:solidFill>
              <a:latin typeface="Calibri"/>
              <a:ea typeface="Calibri"/>
              <a:cs typeface="Calibri"/>
              <a:sym typeface="Calibri"/>
            </a:endParaRPr>
          </a:p>
          <a:p>
            <a:pPr marL="0" marR="0" lvl="0" indent="0" algn="ctr" rtl="0">
              <a:lnSpc>
                <a:spcPct val="100000"/>
              </a:lnSpc>
              <a:spcBef>
                <a:spcPts val="698"/>
              </a:spcBef>
              <a:spcAft>
                <a:spcPts val="0"/>
              </a:spcAft>
              <a:buClr>
                <a:schemeClr val="dk1"/>
              </a:buClr>
              <a:buSzPts val="1395"/>
              <a:buFont typeface="Arial"/>
              <a:buNone/>
            </a:pPr>
            <a:r>
              <a:rPr lang="en-US" sz="1395" b="1" i="0" u="none" strike="noStrike" cap="none">
                <a:solidFill>
                  <a:schemeClr val="dk1"/>
                </a:solidFill>
                <a:latin typeface="Calibri"/>
                <a:ea typeface="Calibri"/>
                <a:cs typeface="Calibri"/>
                <a:sym typeface="Calibri"/>
              </a:rPr>
              <a:t>Newsletters </a:t>
            </a:r>
            <a:r>
              <a:rPr lang="en-US" sz="1395" b="1"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http://www.clair.org.sg/newsletter/</a:t>
            </a:r>
            <a:endParaRPr sz="1395" b="1" i="0" u="none" strike="noStrike" cap="none">
              <a:solidFill>
                <a:schemeClr val="dk1"/>
              </a:solidFill>
              <a:latin typeface="Calibri"/>
              <a:ea typeface="Calibri"/>
              <a:cs typeface="Calibri"/>
              <a:sym typeface="Calibri"/>
            </a:endParaRPr>
          </a:p>
        </p:txBody>
      </p:sp>
      <p:sp>
        <p:nvSpPr>
          <p:cNvPr id="282" name="Google Shape;282;p8"/>
          <p:cNvSpPr txBox="1"/>
          <p:nvPr/>
        </p:nvSpPr>
        <p:spPr>
          <a:xfrm>
            <a:off x="2704014" y="7499144"/>
            <a:ext cx="2423774" cy="374958"/>
          </a:xfrm>
          <a:prstGeom prst="rect">
            <a:avLst/>
          </a:prstGeom>
          <a:solidFill>
            <a:srgbClr val="000099"/>
          </a:solidFill>
          <a:ln>
            <a:noFill/>
          </a:ln>
        </p:spPr>
        <p:txBody>
          <a:bodyPr spcFirstLastPara="1" wrap="square" lIns="97200" tIns="48600" rIns="97200" bIns="48600" anchor="t" anchorCtr="0">
            <a:spAutoFit/>
          </a:bodyPr>
          <a:lstStyle/>
          <a:p>
            <a:pPr marL="0" marR="0" lvl="0" indent="0" algn="ctr" rtl="0">
              <a:lnSpc>
                <a:spcPct val="100000"/>
              </a:lnSpc>
              <a:spcBef>
                <a:spcPts val="0"/>
              </a:spcBef>
              <a:spcAft>
                <a:spcPts val="0"/>
              </a:spcAft>
              <a:buClr>
                <a:schemeClr val="lt1"/>
              </a:buClr>
              <a:buSzPts val="1794"/>
              <a:buFont typeface="Arial"/>
              <a:buNone/>
            </a:pPr>
            <a:r>
              <a:rPr lang="en-US" sz="1794" b="1" i="0" u="none" strike="noStrike" cap="none">
                <a:solidFill>
                  <a:schemeClr val="lt1"/>
                </a:solidFill>
                <a:latin typeface="Calibri"/>
                <a:ea typeface="Calibri"/>
                <a:cs typeface="Calibri"/>
                <a:sym typeface="Calibri"/>
              </a:rPr>
              <a:t>J.CLAIR Singapore</a:t>
            </a:r>
            <a:endParaRPr sz="1794" b="1" i="0" u="none" strike="noStrike" cap="none">
              <a:solidFill>
                <a:schemeClr val="lt1"/>
              </a:solidFill>
              <a:latin typeface="Calibri"/>
              <a:ea typeface="Calibri"/>
              <a:cs typeface="Calibri"/>
              <a:sym typeface="Calibri"/>
            </a:endParaRPr>
          </a:p>
        </p:txBody>
      </p:sp>
      <p:pic>
        <p:nvPicPr>
          <p:cNvPr id="283" name="Google Shape;283;p8"/>
          <p:cNvPicPr preferRelativeResize="0"/>
          <p:nvPr/>
        </p:nvPicPr>
        <p:blipFill rotWithShape="1">
          <a:blip r:embed="rId6">
            <a:alphaModFix/>
          </a:blip>
          <a:srcRect/>
          <a:stretch/>
        </p:blipFill>
        <p:spPr>
          <a:xfrm>
            <a:off x="2286340" y="2979091"/>
            <a:ext cx="2988583" cy="2752850"/>
          </a:xfrm>
          <a:prstGeom prst="rect">
            <a:avLst/>
          </a:prstGeom>
          <a:noFill/>
          <a:ln>
            <a:noFill/>
          </a:ln>
        </p:spPr>
      </p:pic>
      <p:pic>
        <p:nvPicPr>
          <p:cNvPr id="284" name="Google Shape;284;p8"/>
          <p:cNvPicPr preferRelativeResize="0"/>
          <p:nvPr/>
        </p:nvPicPr>
        <p:blipFill rotWithShape="1">
          <a:blip r:embed="rId7">
            <a:alphaModFix/>
          </a:blip>
          <a:srcRect l="9674" t="7864" r="8282" b="7863"/>
          <a:stretch/>
        </p:blipFill>
        <p:spPr>
          <a:xfrm>
            <a:off x="5790686" y="9366020"/>
            <a:ext cx="647079" cy="664481"/>
          </a:xfrm>
          <a:prstGeom prst="rect">
            <a:avLst/>
          </a:prstGeom>
          <a:noFill/>
          <a:ln>
            <a:noFill/>
          </a:ln>
        </p:spPr>
      </p:pic>
    </p:spTree>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2918</Words>
  <Application>Microsoft Office PowerPoint</Application>
  <PresentationFormat>ユーザー設定</PresentationFormat>
  <Paragraphs>568</Paragraphs>
  <Slides>8</Slides>
  <Notes>8</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vt:i4>
      </vt:variant>
    </vt:vector>
  </HeadingPairs>
  <TitlesOfParts>
    <vt:vector size="12" baseType="lpstr">
      <vt:lpstr>Meiryo</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clair_sin@outlook.jp</cp:lastModifiedBy>
  <cp:revision>1</cp:revision>
  <dcterms:created xsi:type="dcterms:W3CDTF">2006-10-26T01:42:57Z</dcterms:created>
  <dcterms:modified xsi:type="dcterms:W3CDTF">2022-03-18T09:38:33Z</dcterms:modified>
</cp:coreProperties>
</file>